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7" r:id="rId4"/>
    <p:sldId id="263" r:id="rId5"/>
    <p:sldId id="257" r:id="rId6"/>
    <p:sldId id="258" r:id="rId7"/>
    <p:sldId id="259" r:id="rId8"/>
    <p:sldId id="260" r:id="rId9"/>
    <p:sldId id="264" r:id="rId10"/>
    <p:sldId id="261" r:id="rId11"/>
    <p:sldId id="262" r:id="rId12"/>
    <p:sldId id="265" r:id="rId13"/>
  </p:sldIdLst>
  <p:sldSz cx="12192000" cy="6858000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/>
              <a:t>Kliknite da biste uredili stil podnaslova matrice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94C517DB-3BEE-4322-BCC1-42A9A1429F6E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hr-HR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A4CCEDC0-8E54-4547-9946-9A84A15A48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5486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/>
              <a:t>Kliknite da biste uredili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 stilove teksta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17DB-3BEE-4322-BCC1-42A9A1429F6E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DC0-8E54-4547-9946-9A84A15A48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7485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hr-HR"/>
              <a:t>Kliknite da biste uredili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 stilove teksta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17DB-3BEE-4322-BCC1-42A9A1429F6E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DC0-8E54-4547-9946-9A84A15A48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8732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hr-HR"/>
              <a:t>Kliknite da biste uredili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 stilove teksta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4C517DB-3BEE-4322-BCC1-42A9A1429F6E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CCEDC0-8E54-4547-9946-9A84A15A4811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85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94C517DB-3BEE-4322-BCC1-42A9A1429F6E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hr-HR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A4CCEDC0-8E54-4547-9946-9A84A15A48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7704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17DB-3BEE-4322-BCC1-42A9A1429F6E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DC0-8E54-4547-9946-9A84A15A4811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hr-HR"/>
              <a:t>Kliknite da biste uredili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 stilove teksta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hr-HR"/>
              <a:t>Kliknite da biste uredili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 stilove teksta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9342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17DB-3BEE-4322-BCC1-42A9A1429F6E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DC0-8E54-4547-9946-9A84A15A4811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hr-HR"/>
              <a:t>Kliknite da biste uredili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 stilove teksta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hr-HR"/>
              <a:t>Kliknite da biste uredili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 stilove teksta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r-HR"/>
              <a:t>Kliknite da biste uredili matrice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r-HR"/>
              <a:t>Kliknite da biste uredili matrice</a:t>
            </a:r>
          </a:p>
        </p:txBody>
      </p:sp>
    </p:spTree>
    <p:extLst>
      <p:ext uri="{BB962C8B-B14F-4D97-AF65-F5344CB8AC3E}">
        <p14:creationId xmlns:p14="http://schemas.microsoft.com/office/powerpoint/2010/main" val="4155044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4C517DB-3BEE-4322-BCC1-42A9A1429F6E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CCEDC0-8E54-4547-9946-9A84A15A4811}" type="slidenum">
              <a:rPr lang="hr-HR" smtClean="0"/>
              <a:t>‹#›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6785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17DB-3BEE-4322-BCC1-42A9A1429F6E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DC0-8E54-4547-9946-9A84A15A48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771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/>
              <a:t>Kliknite da biste uredili matrice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hr-HR"/>
              <a:t>Kliknite da biste uredili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 stilove teksta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4C517DB-3BEE-4322-BCC1-42A9A1429F6E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CCEDC0-8E54-4547-9946-9A84A15A4811}" type="slidenum">
              <a:rPr lang="hr-HR" smtClean="0"/>
              <a:t>‹#›</a:t>
            </a:fld>
            <a:endParaRPr lang="hr-H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2853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hr-HR"/>
              <a:t>Kliknite ikonu da biste dodali  sliku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/>
              <a:t>Kliknite da biste uredili matrice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4C517DB-3BEE-4322-BCC1-42A9A1429F6E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CCEDC0-8E54-4547-9946-9A84A15A4811}" type="slidenum">
              <a:rPr lang="hr-HR" smtClean="0"/>
              <a:t>‹#›</a:t>
            </a:fld>
            <a:endParaRPr lang="hr-H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6210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/>
              <a:t>Kliknite da biste uredili matrice</a:t>
            </a:r>
          </a:p>
          <a:p>
            <a:pPr lvl="1" eaLnBrk="1" latinLnBrk="0" hangingPunct="1"/>
            <a:r>
              <a:rPr kumimoji="0" lang="hr-HR"/>
              <a:t>Druga razina</a:t>
            </a:r>
          </a:p>
          <a:p>
            <a:pPr lvl="2" eaLnBrk="1" latinLnBrk="0" hangingPunct="1"/>
            <a:r>
              <a:rPr kumimoji="0" lang="hr-HR"/>
              <a:t>Treća razina</a:t>
            </a:r>
          </a:p>
          <a:p>
            <a:pPr lvl="3" eaLnBrk="1" latinLnBrk="0" hangingPunct="1"/>
            <a:r>
              <a:rPr kumimoji="0" lang="hr-HR"/>
              <a:t>Četvrta razina</a:t>
            </a:r>
          </a:p>
          <a:p>
            <a:pPr lvl="4" eaLnBrk="1" latinLnBrk="0" hangingPunct="1"/>
            <a:r>
              <a:rPr kumimoji="0" lang="hr-HR"/>
              <a:t>Peta razina stilove teksta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4C517DB-3BEE-4322-BCC1-42A9A1429F6E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CCEDC0-8E54-4547-9946-9A84A15A48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657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A44788-67FA-4B72-8471-CFAFC63D8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3649" y="4006795"/>
            <a:ext cx="8229600" cy="1894362"/>
          </a:xfrm>
        </p:spPr>
        <p:txBody>
          <a:bodyPr>
            <a:normAutofit/>
          </a:bodyPr>
          <a:lstStyle/>
          <a:p>
            <a:r>
              <a:rPr lang="hr-HR" sz="4000" dirty="0"/>
              <a:t>Outdoor </a:t>
            </a:r>
            <a:r>
              <a:rPr lang="hr-HR" sz="4000" dirty="0" err="1"/>
              <a:t>education</a:t>
            </a:r>
            <a:r>
              <a:rPr lang="hr-HR" sz="4000" dirty="0"/>
              <a:t>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455CDB6-8D97-4880-A500-54CB8B5D4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649" y="502478"/>
            <a:ext cx="6686800" cy="4451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2AFEA133-F336-4933-99DC-165ACDC01917}"/>
              </a:ext>
            </a:extLst>
          </p:cNvPr>
          <p:cNvSpPr txBox="1"/>
          <p:nvPr/>
        </p:nvSpPr>
        <p:spPr>
          <a:xfrm>
            <a:off x="3447137" y="5901157"/>
            <a:ext cx="403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Antonio Perić i Iva Starčević</a:t>
            </a:r>
          </a:p>
        </p:txBody>
      </p:sp>
    </p:spTree>
    <p:extLst>
      <p:ext uri="{BB962C8B-B14F-4D97-AF65-F5344CB8AC3E}">
        <p14:creationId xmlns:p14="http://schemas.microsoft.com/office/powerpoint/2010/main" val="103708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D2CAB5-4FC3-4167-96EB-65728A6E9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918058"/>
          </a:xfrm>
        </p:spPr>
        <p:txBody>
          <a:bodyPr/>
          <a:lstStyle/>
          <a:p>
            <a:r>
              <a:rPr lang="hr-HR" dirty="0"/>
              <a:t>Primjer 2 – Fakultativni predmet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654E2FE-17EA-4C7D-AA18-9FF77C3CB08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2840604"/>
            <a:ext cx="4876800" cy="3265998"/>
          </a:xfrm>
        </p:spPr>
        <p:txBody>
          <a:bodyPr/>
          <a:lstStyle/>
          <a:p>
            <a:r>
              <a:rPr lang="hr-HR" dirty="0"/>
              <a:t>Kurikulum fakultativnog predmeta: Outdoor </a:t>
            </a:r>
            <a:r>
              <a:rPr lang="hr-HR" dirty="0" err="1"/>
              <a:t>activities</a:t>
            </a:r>
            <a:r>
              <a:rPr lang="hr-HR" dirty="0"/>
              <a:t> i uvod u adrenalinske sportove za srednjoškolce (70 sati)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E690056-CCA1-4112-AF3A-AF832BB88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833" y="1562113"/>
            <a:ext cx="3347499" cy="50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C6B591-7626-4507-B584-69FCB141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3 – vanjski suradnik fakultativnog predmeta planinarstvo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B901305-25BA-41E6-896F-5FB64DD496B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59350" y="2260158"/>
            <a:ext cx="4876800" cy="3488635"/>
          </a:xfrm>
        </p:spPr>
        <p:txBody>
          <a:bodyPr/>
          <a:lstStyle/>
          <a:p>
            <a:r>
              <a:rPr lang="hr-HR" dirty="0"/>
              <a:t>Speleologija</a:t>
            </a:r>
          </a:p>
          <a:p>
            <a:r>
              <a:rPr lang="hr-HR" dirty="0"/>
              <a:t>Alpinizam/sportsko penjanje</a:t>
            </a:r>
          </a:p>
          <a:p>
            <a:r>
              <a:rPr lang="hr-HR" dirty="0"/>
              <a:t>Zaštićena područja</a:t>
            </a:r>
          </a:p>
          <a:p>
            <a:r>
              <a:rPr lang="hr-HR" dirty="0"/>
              <a:t>Nova znanja, vještine i kompetencije usvojene na tečaju 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80FDA1C-7A2D-484C-B076-6E8C94C5567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865412" y="1417638"/>
            <a:ext cx="3751263" cy="5001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2332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30208C-3761-48AF-97C8-7F4C0BF3B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34" y="1753581"/>
            <a:ext cx="9956800" cy="1143000"/>
          </a:xfrm>
        </p:spPr>
        <p:txBody>
          <a:bodyPr/>
          <a:lstStyle/>
          <a:p>
            <a:pPr algn="ctr"/>
            <a:r>
              <a:rPr lang="hr-HR" dirty="0"/>
              <a:t>„Učionica može biti svugdje – Treća gimnazija za učenje na otvorenom!“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BEF15B7-15A2-49A6-A196-C8F970A17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0" y="3501162"/>
            <a:ext cx="3393117" cy="313465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40A9EB7-1292-42E3-8C30-22C5FB92C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475" y="5365370"/>
            <a:ext cx="469582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62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Što je </a:t>
            </a:r>
            <a:r>
              <a:rPr lang="hr-HR" dirty="0" err="1" smtClean="0"/>
              <a:t>outdoor</a:t>
            </a:r>
            <a:r>
              <a:rPr lang="hr-HR" dirty="0" smtClean="0"/>
              <a:t> </a:t>
            </a:r>
            <a:r>
              <a:rPr lang="hr-HR" dirty="0" err="1" smtClean="0"/>
              <a:t>education</a:t>
            </a:r>
            <a:r>
              <a:rPr lang="hr-HR" dirty="0" smtClean="0"/>
              <a:t>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hr-HR" dirty="0" err="1" smtClean="0"/>
              <a:t>outdoor</a:t>
            </a:r>
            <a:r>
              <a:rPr lang="hr-HR" dirty="0" smtClean="0"/>
              <a:t> </a:t>
            </a:r>
            <a:r>
              <a:rPr lang="hr-HR" dirty="0" err="1"/>
              <a:t>education</a:t>
            </a:r>
            <a:r>
              <a:rPr lang="hr-HR" dirty="0"/>
              <a:t> (obrazovanje na otvorenom) je pedagoški pristup koji uključuje učenje izvan tradicionalne učionice, najčešće u prirodnom okruženju. Temelji se na iskustvenom učenju te potiče intelektualni, socijalni, emocionalni i tjelesni razvoj učenika kroz praktične aktivnosti u prirodi. Cilj </a:t>
            </a:r>
            <a:r>
              <a:rPr lang="hr-HR" dirty="0" err="1"/>
              <a:t>outdoor</a:t>
            </a:r>
            <a:r>
              <a:rPr lang="hr-HR" dirty="0"/>
              <a:t> </a:t>
            </a:r>
            <a:r>
              <a:rPr lang="hr-HR" dirty="0" err="1"/>
              <a:t>educationa</a:t>
            </a:r>
            <a:r>
              <a:rPr lang="hr-HR" dirty="0"/>
              <a:t> je razviti suradnju, odgovornost, samopouzdanje i ekološku svijest.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694363" y="2057400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061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332608" y="555171"/>
            <a:ext cx="4876800" cy="6155871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Glavne značajke </a:t>
            </a:r>
            <a:r>
              <a:rPr lang="hr-HR" b="1" dirty="0" err="1"/>
              <a:t>outdoor</a:t>
            </a:r>
            <a:r>
              <a:rPr lang="hr-HR" b="1" dirty="0"/>
              <a:t> </a:t>
            </a:r>
            <a:r>
              <a:rPr lang="hr-HR" b="1" dirty="0" err="1"/>
              <a:t>educationa</a:t>
            </a:r>
            <a:r>
              <a:rPr lang="hr-HR" dirty="0"/>
              <a:t> su</a:t>
            </a:r>
            <a:r>
              <a:rPr lang="hr-HR" dirty="0" smtClean="0"/>
              <a:t>: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b="1" dirty="0" smtClean="0"/>
              <a:t>Učenje </a:t>
            </a:r>
            <a:r>
              <a:rPr lang="hr-HR" b="1" dirty="0"/>
              <a:t>kroz iskustvo:</a:t>
            </a:r>
            <a:r>
              <a:rPr lang="hr-HR" dirty="0"/>
              <a:t/>
            </a:r>
            <a:br>
              <a:rPr lang="hr-HR" dirty="0"/>
            </a:br>
            <a:r>
              <a:rPr lang="hr-HR" dirty="0"/>
              <a:t>Umjesto da učenici samo slušaju o nekoj temi, oni je doživljavaju — primjerice, uče o ekosustavima dok borave u šumi, ili o geologiji dok promatraju stijene u </a:t>
            </a:r>
            <a:r>
              <a:rPr lang="hr-HR" dirty="0" smtClean="0"/>
              <a:t>prirodi.</a:t>
            </a:r>
          </a:p>
          <a:p>
            <a:r>
              <a:rPr lang="hr-HR" b="1" dirty="0" smtClean="0"/>
              <a:t>Razvijanje </a:t>
            </a:r>
            <a:r>
              <a:rPr lang="hr-HR" b="1" dirty="0"/>
              <a:t>socijalnih vještina i timskog rada:</a:t>
            </a:r>
            <a:r>
              <a:rPr lang="hr-HR" dirty="0"/>
              <a:t/>
            </a:r>
            <a:br>
              <a:rPr lang="hr-HR" dirty="0"/>
            </a:br>
            <a:r>
              <a:rPr lang="hr-HR" dirty="0"/>
              <a:t>Aktivnosti poput planinarenja, kampiranja ili zajedničkih projekata u prirodi potiču suradnju, komunikaciju i povjerenje.</a:t>
            </a:r>
          </a:p>
          <a:p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6069221" y="179613"/>
            <a:ext cx="4876800" cy="6531429"/>
          </a:xfrm>
        </p:spPr>
        <p:txBody>
          <a:bodyPr>
            <a:normAutofit fontScale="92500" lnSpcReduction="10000"/>
          </a:bodyPr>
          <a:lstStyle/>
          <a:p>
            <a:r>
              <a:rPr lang="hr-HR" b="1" dirty="0"/>
              <a:t>Osobni razvoj</a:t>
            </a:r>
            <a:r>
              <a:rPr lang="hr-HR" dirty="0" smtClean="0"/>
              <a:t>: </a:t>
            </a:r>
            <a:r>
              <a:rPr lang="hr-HR" dirty="0" err="1" smtClean="0"/>
              <a:t>Outdoor</a:t>
            </a:r>
            <a:r>
              <a:rPr lang="hr-HR" dirty="0" smtClean="0"/>
              <a:t> </a:t>
            </a:r>
            <a:r>
              <a:rPr lang="hr-HR" dirty="0" err="1"/>
              <a:t>education</a:t>
            </a:r>
            <a:r>
              <a:rPr lang="hr-HR" dirty="0"/>
              <a:t> pomaže u jačanju samopouzdanja, otpornosti, samostalnosti i odgovornosti. Učenici često izlaze iz svoje zone komfora i uče suočavati se s </a:t>
            </a:r>
            <a:r>
              <a:rPr lang="hr-HR" dirty="0" smtClean="0"/>
              <a:t>izazovima.</a:t>
            </a:r>
          </a:p>
          <a:p>
            <a:r>
              <a:rPr lang="hr-HR" b="1" dirty="0" smtClean="0"/>
              <a:t>Povezivanje </a:t>
            </a:r>
            <a:r>
              <a:rPr lang="hr-HR" b="1" dirty="0"/>
              <a:t>s prirodom</a:t>
            </a:r>
            <a:r>
              <a:rPr lang="hr-HR" dirty="0" smtClean="0"/>
              <a:t>: Jedan </a:t>
            </a:r>
            <a:r>
              <a:rPr lang="hr-HR" dirty="0"/>
              <a:t>od ciljeva je razvijanje ekološke svijesti i osjećaja povezanosti s okolišem</a:t>
            </a:r>
            <a:r>
              <a:rPr lang="hr-HR" dirty="0" smtClean="0"/>
              <a:t>.</a:t>
            </a:r>
          </a:p>
          <a:p>
            <a:endParaRPr lang="hr-HR" dirty="0"/>
          </a:p>
          <a:p>
            <a:endParaRPr lang="hr-HR" dirty="0" smtClean="0"/>
          </a:p>
          <a:p>
            <a:r>
              <a:rPr lang="hr-HR" dirty="0"/>
              <a:t>Primjeri aktivnosti</a:t>
            </a:r>
            <a:r>
              <a:rPr lang="hr-HR" dirty="0" smtClean="0"/>
              <a:t>: planinarenje </a:t>
            </a:r>
            <a:r>
              <a:rPr lang="hr-HR" dirty="0"/>
              <a:t>i orijentacija u </a:t>
            </a:r>
            <a:r>
              <a:rPr lang="hr-HR" dirty="0" smtClean="0"/>
              <a:t>prirodi, terenska </a:t>
            </a:r>
            <a:r>
              <a:rPr lang="hr-HR" dirty="0"/>
              <a:t>nastava (npr. biologija na terenu</a:t>
            </a:r>
            <a:r>
              <a:rPr lang="hr-HR" dirty="0" smtClean="0"/>
              <a:t>) školski vrtovi, radionice </a:t>
            </a:r>
            <a:r>
              <a:rPr lang="hr-HR" dirty="0"/>
              <a:t>preživljavanja u </a:t>
            </a:r>
            <a:r>
              <a:rPr lang="hr-HR" dirty="0" smtClean="0"/>
              <a:t>prirodi, ekološki </a:t>
            </a:r>
            <a:r>
              <a:rPr lang="hr-HR" dirty="0"/>
              <a:t>projekti u zajednici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9" y="5456993"/>
            <a:ext cx="2564909" cy="134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5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9CA60F-95F2-4107-92AE-4FB45B6A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846496"/>
          </a:xfrm>
        </p:spPr>
        <p:txBody>
          <a:bodyPr/>
          <a:lstStyle/>
          <a:p>
            <a:r>
              <a:rPr lang="hr-HR" dirty="0"/>
              <a:t>Outdoor </a:t>
            </a:r>
            <a:r>
              <a:rPr lang="hr-HR" dirty="0" err="1"/>
              <a:t>education</a:t>
            </a:r>
            <a:r>
              <a:rPr lang="hr-HR" dirty="0"/>
              <a:t> do sada u Trećoj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14BCE18-923D-4440-96C9-5310A3ECC00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14184" y="1830788"/>
            <a:ext cx="4876800" cy="4498450"/>
          </a:xfrm>
        </p:spPr>
        <p:txBody>
          <a:bodyPr/>
          <a:lstStyle/>
          <a:p>
            <a:r>
              <a:rPr lang="hr-HR" dirty="0"/>
              <a:t>Fakultativni predmet Planinarstvo</a:t>
            </a:r>
          </a:p>
          <a:p>
            <a:r>
              <a:rPr lang="hr-HR" dirty="0"/>
              <a:t>Erasmus </a:t>
            </a:r>
          </a:p>
          <a:p>
            <a:r>
              <a:rPr lang="hr-HR" dirty="0"/>
              <a:t>Nastava TZK-a</a:t>
            </a:r>
          </a:p>
          <a:p>
            <a:r>
              <a:rPr lang="hr-HR" dirty="0"/>
              <a:t>Terenske nastave</a:t>
            </a:r>
          </a:p>
          <a:p>
            <a:r>
              <a:rPr lang="hr-HR" dirty="0"/>
              <a:t>Dan pješačenja</a:t>
            </a:r>
          </a:p>
          <a:p>
            <a:r>
              <a:rPr lang="hr-HR" dirty="0"/>
              <a:t>Tjedan zdravlja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36870D9-F796-4D41-A037-55F12455DD85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08428" y="1667786"/>
            <a:ext cx="6223098" cy="4661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5592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E77F27-CB89-409E-9A80-460759BB9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607957"/>
          </a:xfrm>
        </p:spPr>
        <p:txBody>
          <a:bodyPr/>
          <a:lstStyle/>
          <a:p>
            <a:r>
              <a:rPr lang="hr-HR" dirty="0"/>
              <a:t>O tečaju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81B19F9-3772-4DC6-9C70-7FE1CE4B057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06234" y="923363"/>
            <a:ext cx="10911840" cy="2824027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Tečaj „Outdoor </a:t>
            </a:r>
            <a:r>
              <a:rPr lang="hr-HR" dirty="0" err="1"/>
              <a:t>Education</a:t>
            </a:r>
            <a:r>
              <a:rPr lang="hr-HR" dirty="0"/>
              <a:t>: A New </a:t>
            </a:r>
            <a:r>
              <a:rPr lang="hr-HR" dirty="0" err="1"/>
              <a:t>Way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Teaching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Learning</a:t>
            </a:r>
            <a:r>
              <a:rPr lang="hr-HR" dirty="0"/>
              <a:t>“ namijenjen je nastavnicima i edukativnom osoblju koji žele proširiti svoje metode podučavanja izvan klasične učionice, koristeći vanjske prostore i prirodu kao nastavno okruženje.</a:t>
            </a:r>
          </a:p>
          <a:p>
            <a:r>
              <a:rPr lang="hr-HR" dirty="0"/>
              <a:t>Cilj je poticanje inovacija i izvrsnosti u obrazovanju kroz razvijanje kompetencija za planiranje i provođenje aktivnosti na otvorenom. </a:t>
            </a:r>
          </a:p>
          <a:p>
            <a:r>
              <a:rPr lang="hr-HR" dirty="0"/>
              <a:t>Tečaj kombinira teorijske uvide (principi </a:t>
            </a:r>
            <a:r>
              <a:rPr lang="hr-HR" dirty="0" err="1"/>
              <a:t>outdoor</a:t>
            </a:r>
            <a:r>
              <a:rPr lang="hr-HR" dirty="0"/>
              <a:t> obrazovanja) i praktične metode (igrice, timski rad, aktivnosti u prirodi) kako bi se omogućilo stvarno iskustvo učenja u vanjskom kontekstu. </a:t>
            </a:r>
          </a:p>
          <a:p>
            <a:r>
              <a:rPr lang="hr-HR" dirty="0"/>
              <a:t>Lokacija: </a:t>
            </a:r>
            <a:r>
              <a:rPr lang="hr-HR" dirty="0" err="1"/>
              <a:t>Tenerife</a:t>
            </a:r>
            <a:r>
              <a:rPr lang="hr-HR" dirty="0"/>
              <a:t> – što dodaje posebnu vrijednost jer je prirodno okruženje idealno za takav tip obrazovanja.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28674117-028F-478D-BA8D-45909055D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93" y="4485620"/>
            <a:ext cx="4577542" cy="2059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3F6B6F2A-C3A2-46FF-B4A6-A0C95FBDB2DF}"/>
              </a:ext>
            </a:extLst>
          </p:cNvPr>
          <p:cNvSpPr txBox="1"/>
          <p:nvPr/>
        </p:nvSpPr>
        <p:spPr>
          <a:xfrm>
            <a:off x="262032" y="6488668"/>
            <a:ext cx="307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Santa </a:t>
            </a:r>
            <a:r>
              <a:rPr lang="hr-HR" dirty="0" err="1"/>
              <a:t>Cruz</a:t>
            </a:r>
            <a:r>
              <a:rPr lang="hr-HR" dirty="0"/>
              <a:t> de </a:t>
            </a:r>
            <a:r>
              <a:rPr lang="hr-HR" dirty="0" err="1"/>
              <a:t>Tenerife</a:t>
            </a:r>
            <a:endParaRPr lang="hr-HR" dirty="0"/>
          </a:p>
        </p:txBody>
      </p:sp>
      <p:grpSp>
        <p:nvGrpSpPr>
          <p:cNvPr id="7" name="Grupa 6"/>
          <p:cNvGrpSpPr/>
          <p:nvPr/>
        </p:nvGrpSpPr>
        <p:grpSpPr>
          <a:xfrm>
            <a:off x="4921134" y="3873731"/>
            <a:ext cx="6795827" cy="2548435"/>
            <a:chOff x="4921134" y="3873731"/>
            <a:chExt cx="6795827" cy="2548435"/>
          </a:xfrm>
        </p:grpSpPr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1134" y="3873731"/>
              <a:ext cx="6795827" cy="2548435"/>
            </a:xfrm>
            <a:prstGeom prst="rect">
              <a:avLst/>
            </a:prstGeom>
          </p:spPr>
        </p:pic>
        <p:cxnSp>
          <p:nvCxnSpPr>
            <p:cNvPr id="6" name="Ravni poveznik sa strelicom 5"/>
            <p:cNvCxnSpPr/>
            <p:nvPr/>
          </p:nvCxnSpPr>
          <p:spPr>
            <a:xfrm flipH="1">
              <a:off x="9717578" y="4671753"/>
              <a:ext cx="689957" cy="48213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177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B7A411-9650-4D9C-BDF6-D7CE34A9F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854447"/>
          </a:xfrm>
        </p:spPr>
        <p:txBody>
          <a:bodyPr/>
          <a:lstStyle/>
          <a:p>
            <a:r>
              <a:rPr lang="hr-HR" dirty="0"/>
              <a:t>Kroz tečaj ću razviti sljedeće vještine i znanja: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E62725B-30A2-476B-8765-0E25FBDB966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199"/>
            <a:ext cx="4876800" cy="5126603"/>
          </a:xfrm>
        </p:spPr>
        <p:txBody>
          <a:bodyPr>
            <a:normAutofit fontScale="70000" lnSpcReduction="20000"/>
          </a:bodyPr>
          <a:lstStyle/>
          <a:p>
            <a:r>
              <a:rPr lang="hr-HR" dirty="0"/>
              <a:t>Upoznati ključne elemente i rastuće trendove vezane uz obrazovanje na otvorenom, odnosno podučavanje izvan učionice</a:t>
            </a:r>
          </a:p>
          <a:p>
            <a:r>
              <a:rPr lang="hr-HR" dirty="0"/>
              <a:t>Razumjeti principe i kulturološke aspekte </a:t>
            </a:r>
            <a:r>
              <a:rPr lang="hr-HR" dirty="0" err="1"/>
              <a:t>outdoor</a:t>
            </a:r>
            <a:r>
              <a:rPr lang="hr-HR" dirty="0"/>
              <a:t> i avanturističkog obrazovanja. </a:t>
            </a:r>
          </a:p>
          <a:p>
            <a:r>
              <a:rPr lang="hr-HR" dirty="0"/>
              <a:t>Naučiti kako osmisliti, planirati i provesti inspirativne aktivnosti obrazovanja na otvorenom (u prirodi, školskom dvorištu, parku). </a:t>
            </a:r>
          </a:p>
          <a:p>
            <a:r>
              <a:rPr lang="hr-HR" dirty="0"/>
              <a:t>Iskusiti i vježbati metode rada u prirodi i obrazovanja u okolišu – kroz teren, igre, grupne izazove. </a:t>
            </a:r>
          </a:p>
          <a:p>
            <a:r>
              <a:rPr lang="hr-HR" dirty="0"/>
              <a:t>Osvijestiti kako obrazovanje na otvorenom može doprinijeti osobnom, socijalnom i relacijskom razvoju (npr. jačanje samopouzdanja, timski rad, vodstvo). </a:t>
            </a:r>
          </a:p>
          <a:p>
            <a:r>
              <a:rPr lang="hr-HR" dirty="0"/>
              <a:t>Razmijeniti dobre prakse i iskustva s nastavnicima i edukatorima iz različitih europskih zemalja te izgraditi mrežu suradnje.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7D1DA7B-A165-4112-951F-49777F71958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483353" y="1447136"/>
            <a:ext cx="5820948" cy="447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76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A77211-4316-4410-9C2C-30B84353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798788"/>
          </a:xfrm>
        </p:spPr>
        <p:txBody>
          <a:bodyPr/>
          <a:lstStyle/>
          <a:p>
            <a:r>
              <a:rPr lang="hr-HR" dirty="0"/>
              <a:t>Nakon tečaja moći ću: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7464C66-0FFA-463D-83EF-A47DF6598A7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dirty="0"/>
              <a:t>Implementirati aktivnosti obrazovanja na otvorenom u svom radu – bilo da je riječ o redovitim školskim satima ili posebnim projektima. </a:t>
            </a:r>
          </a:p>
          <a:p>
            <a:r>
              <a:rPr lang="hr-HR" dirty="0"/>
              <a:t>Prilagoditi metode i igre za različite dobne skupine i različite nastavne predmete. </a:t>
            </a:r>
          </a:p>
          <a:p>
            <a:r>
              <a:rPr lang="hr-HR" dirty="0"/>
              <a:t>Koristiti prirodu i okruženje kao resurs za poučavanje, povećavajući angažman učenika i motivaciju.</a:t>
            </a:r>
          </a:p>
          <a:p>
            <a:r>
              <a:rPr lang="hr-HR" dirty="0"/>
              <a:t>Promicati timski rad, komunikaciju i samostalnost učenika kroz izazove i aktivnosti izvan učionice. </a:t>
            </a:r>
          </a:p>
          <a:p>
            <a:r>
              <a:rPr lang="hr-HR" dirty="0"/>
              <a:t>Dijeliti stečena znanja i iskustva s kolegama te potaknuti inovacije u svojoj školi/instituciji.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2E42BEF-3423-4C8E-92A8-C6B59C5C9CD1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694362" y="2011681"/>
            <a:ext cx="5762671" cy="3249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9352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57243E-0038-45D6-B762-755A7820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47" y="0"/>
            <a:ext cx="9956800" cy="707666"/>
          </a:xfrm>
        </p:spPr>
        <p:txBody>
          <a:bodyPr/>
          <a:lstStyle/>
          <a:p>
            <a:r>
              <a:rPr lang="hr-HR" dirty="0"/>
              <a:t>Primjer 1 – školski projekt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2D38B5C-44EC-41EE-874D-83D01375441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84747" y="797442"/>
            <a:ext cx="5082383" cy="613139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sz="3200" b="1" dirty="0"/>
              <a:t>„</a:t>
            </a:r>
            <a:r>
              <a:rPr lang="hr-HR" sz="3200" b="1" dirty="0" err="1"/>
              <a:t>GeoAktiv</a:t>
            </a:r>
            <a:r>
              <a:rPr lang="hr-HR" sz="3200" b="1" dirty="0"/>
              <a:t>!“</a:t>
            </a:r>
          </a:p>
          <a:p>
            <a:pPr marL="0" indent="0">
              <a:buNone/>
            </a:pPr>
            <a:r>
              <a:rPr lang="hr-HR" dirty="0"/>
              <a:t>1. Opis projekta</a:t>
            </a:r>
          </a:p>
          <a:p>
            <a:r>
              <a:rPr lang="hr-HR" dirty="0"/>
              <a:t>Projekt povezuje nastavu geografije s aktivnostima na otvorenom poput kratkih izleta, orijentacijskih zadataka i istraživačkih šetnji. Cilj je da učenici kroz kretanje i promatranje u prirodi upoznaju geografske procese i prostore u svojoj okolini – planine, rijeke, naselja, prometnice i pejzaže</a:t>
            </a:r>
            <a:r>
              <a:rPr lang="hr-HR" dirty="0" smtClean="0"/>
              <a:t>.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2. Glavni ciljevi</a:t>
            </a:r>
          </a:p>
          <a:p>
            <a:r>
              <a:rPr lang="hr-HR" dirty="0"/>
              <a:t>Primijeniti </a:t>
            </a:r>
            <a:r>
              <a:rPr lang="hr-HR" dirty="0" err="1"/>
              <a:t>outdoor</a:t>
            </a:r>
            <a:r>
              <a:rPr lang="hr-HR" dirty="0"/>
              <a:t> </a:t>
            </a:r>
            <a:r>
              <a:rPr lang="hr-HR" dirty="0" err="1"/>
              <a:t>education</a:t>
            </a:r>
            <a:r>
              <a:rPr lang="hr-HR" dirty="0"/>
              <a:t> pristup u nastavi geografije.</a:t>
            </a:r>
          </a:p>
          <a:p>
            <a:r>
              <a:rPr lang="hr-HR" dirty="0"/>
              <a:t>Razviti prostorno snalaženje i sposobnost orijentacije u prirodi.</a:t>
            </a:r>
          </a:p>
          <a:p>
            <a:r>
              <a:rPr lang="hr-HR" dirty="0"/>
              <a:t>Spoznati povezanost prirodnih i društvenih čimbenika u prostoru.</a:t>
            </a:r>
          </a:p>
          <a:p>
            <a:r>
              <a:rPr lang="hr-HR" dirty="0"/>
              <a:t>Poticati fizičku aktivnost, timski rad i brigu za okoliš</a:t>
            </a:r>
            <a:r>
              <a:rPr lang="hr-HR" dirty="0" smtClean="0"/>
              <a:t>.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3. Sudionici</a:t>
            </a:r>
          </a:p>
          <a:p>
            <a:r>
              <a:rPr lang="hr-HR" dirty="0"/>
              <a:t>Učenici 1.–4. razreda gimnazije, nastavnica geografije (po potrebi nastavnici TZK-a, biologije i školski psiholog)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7E2D9EE-A7BE-4A39-881B-14A7BD97E4D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879433" y="213535"/>
            <a:ext cx="4876800" cy="695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36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03BE3EA-B566-41D6-B47C-253CFE663B0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493295"/>
            <a:ext cx="4876800" cy="620965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r-HR" dirty="0"/>
              <a:t>5. Ishodi za učenike</a:t>
            </a:r>
          </a:p>
          <a:p>
            <a:r>
              <a:rPr lang="hr-HR" dirty="0"/>
              <a:t>Razviti vještine orijentacije i promatranja u prostoru.</a:t>
            </a:r>
          </a:p>
          <a:p>
            <a:r>
              <a:rPr lang="hr-HR" dirty="0"/>
              <a:t>Primjenjivati znanja o klimi, reljefu i naseljima u stvarnom okruženju.</a:t>
            </a:r>
          </a:p>
          <a:p>
            <a:r>
              <a:rPr lang="hr-HR" dirty="0"/>
              <a:t>Suradnjom u timu planirati i analizirati rezultate istraživanja.</a:t>
            </a:r>
          </a:p>
          <a:p>
            <a:r>
              <a:rPr lang="hr-HR" dirty="0"/>
              <a:t>Bolje razumjeti lokalni prostor i prirodne procese.</a:t>
            </a:r>
          </a:p>
          <a:p>
            <a:r>
              <a:rPr lang="hr-HR" dirty="0"/>
              <a:t>Ojačati povezanost s prirodom i ekološku svijest.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6. Završni proizvod</a:t>
            </a:r>
          </a:p>
          <a:p>
            <a:r>
              <a:rPr lang="hr-HR" dirty="0"/>
              <a:t>Geografski dnevnik s kartama, fotografijama i opisima aktivnosti.</a:t>
            </a:r>
          </a:p>
          <a:p>
            <a:r>
              <a:rPr lang="hr-HR" dirty="0"/>
              <a:t>Izložba ili digitalna prezentacija pod nazivom „Naša geografija na otvorenom“.</a:t>
            </a:r>
          </a:p>
          <a:p>
            <a:r>
              <a:rPr lang="hr-HR" dirty="0"/>
              <a:t>Kratki video ili foto kolaž s terenskih aktivnosti</a:t>
            </a:r>
            <a:r>
              <a:rPr lang="hr-HR" dirty="0" smtClean="0"/>
              <a:t>.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7. Prednosti projekta</a:t>
            </a:r>
          </a:p>
          <a:p>
            <a:r>
              <a:rPr lang="hr-HR" dirty="0"/>
              <a:t>Jednostavan za provedbu – većina aktivnosti se može izvesti u okolici škole.</a:t>
            </a:r>
          </a:p>
          <a:p>
            <a:r>
              <a:rPr lang="hr-HR" dirty="0"/>
              <a:t>Usklađen s kurikulumom geografije.</a:t>
            </a:r>
          </a:p>
          <a:p>
            <a:r>
              <a:rPr lang="hr-HR" dirty="0"/>
              <a:t>Promiče aktivno i iskustveno učenje.</a:t>
            </a:r>
          </a:p>
          <a:p>
            <a:r>
              <a:rPr lang="hr-HR" dirty="0"/>
              <a:t>Povezuje fizičku aktivnost s intelektualnim radom.</a:t>
            </a:r>
          </a:p>
          <a:p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199E87B-64D1-41BA-B168-555F1AF4872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480819" y="592588"/>
            <a:ext cx="3584810" cy="53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596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ja tema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ja tema" id="{B5F9BDE9-1378-48E0-86F7-C39384CFC2DB}" vid="{C2897FE5-599B-4335-A059-A0B3E8A391C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Moja tema</Template>
  <TotalTime>155</TotalTime>
  <Words>791</Words>
  <Application>Microsoft Office PowerPoint</Application>
  <PresentationFormat>Široki zaslon</PresentationFormat>
  <Paragraphs>77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6" baseType="lpstr">
      <vt:lpstr>Century Schoolbook</vt:lpstr>
      <vt:lpstr>Wingdings</vt:lpstr>
      <vt:lpstr>Wingdings 2</vt:lpstr>
      <vt:lpstr>Moja tema</vt:lpstr>
      <vt:lpstr>Outdoor education </vt:lpstr>
      <vt:lpstr>Što je outdoor education?</vt:lpstr>
      <vt:lpstr>PowerPoint prezentacija</vt:lpstr>
      <vt:lpstr>Outdoor education do sada u Trećoj</vt:lpstr>
      <vt:lpstr>O tečaju</vt:lpstr>
      <vt:lpstr>Kroz tečaj ću razviti sljedeće vještine i znanja:</vt:lpstr>
      <vt:lpstr>Nakon tečaja moći ću:</vt:lpstr>
      <vt:lpstr>Primjer 1 – školski projekt</vt:lpstr>
      <vt:lpstr>PowerPoint prezentacija</vt:lpstr>
      <vt:lpstr>Primjer 2 – Fakultativni predmet</vt:lpstr>
      <vt:lpstr>Primjer 3 – vanjski suradnik fakultativnog predmeta planinarstvo</vt:lpstr>
      <vt:lpstr>„Učionica može biti svugdje – Treća gimnazija za učenje na otvorenom!“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Outdoor education</dc:title>
  <dc:creator>ivast84@gmail.com</dc:creator>
  <cp:lastModifiedBy>Iva Starčević</cp:lastModifiedBy>
  <cp:revision>19</cp:revision>
  <dcterms:created xsi:type="dcterms:W3CDTF">2025-11-01T21:33:25Z</dcterms:created>
  <dcterms:modified xsi:type="dcterms:W3CDTF">2025-11-04T09:20:07Z</dcterms:modified>
</cp:coreProperties>
</file>