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61" r:id="rId5"/>
    <p:sldId id="272" r:id="rId6"/>
    <p:sldId id="271" r:id="rId7"/>
    <p:sldId id="262" r:id="rId8"/>
    <p:sldId id="263" r:id="rId9"/>
    <p:sldId id="270" r:id="rId10"/>
    <p:sldId id="267" r:id="rId11"/>
    <p:sldId id="258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/>
              <a:t>Kliknite da biste uredili stil podnaslova matrice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0B55EE9B-6E54-45EB-A9F4-104B7177AC49}" type="datetimeFigureOut">
              <a:rPr lang="hr-HR" smtClean="0"/>
              <a:t>30.11.2022.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FB672AB1-FA12-4AF9-9EC9-91B9FA5A76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3181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/>
              <a:t>Kliknite da biste uredili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 stilove teksta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EE9B-6E54-45EB-A9F4-104B7177AC49}" type="datetimeFigureOut">
              <a:rPr lang="hr-HR" smtClean="0"/>
              <a:t>30.11.2022.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2AB1-FA12-4AF9-9EC9-91B9FA5A76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436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Kliknite da biste uredili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 stilove teksta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EE9B-6E54-45EB-A9F4-104B7177AC49}" type="datetimeFigureOut">
              <a:rPr lang="hr-HR" smtClean="0"/>
              <a:t>30.11.2022.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2AB1-FA12-4AF9-9EC9-91B9FA5A76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4229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C770CD51-8B41-4757-BDB2-6A1309877726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BB04DD36-0C92-44BE-8387-C540D5AA9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248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770CD51-8B41-4757-BDB2-6A1309877726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B04DD36-0C92-44BE-8387-C540D5AA946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725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C770CD51-8B41-4757-BDB2-6A1309877726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BB04DD36-0C92-44BE-8387-C540D5AA9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675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CD51-8B41-4757-BDB2-6A1309877726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DD36-0C92-44BE-8387-C540D5AA946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94818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CD51-8B41-4757-BDB2-6A1309877726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DD36-0C92-44BE-8387-C540D5AA946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1510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770CD51-8B41-4757-BDB2-6A1309877726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04DD36-0C92-44BE-8387-C540D5AA946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347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CD51-8B41-4757-BDB2-6A1309877726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DD36-0C92-44BE-8387-C540D5AA9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900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770CD51-8B41-4757-BDB2-6A1309877726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B04DD36-0C92-44BE-8387-C540D5AA9465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323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 stilove teksta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B55EE9B-6E54-45EB-A9F4-104B7177AC49}" type="datetimeFigureOut">
              <a:rPr lang="hr-HR" smtClean="0"/>
              <a:t>30.11.2022.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B672AB1-FA12-4AF9-9EC9-91B9FA5A76B3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8101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770CD51-8B41-4757-BDB2-6A1309877726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04DD36-0C92-44BE-8387-C540D5AA9465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749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CD51-8B41-4757-BDB2-6A1309877726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DD36-0C92-44BE-8387-C540D5AA9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506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CD51-8B41-4757-BDB2-6A1309877726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DD36-0C92-44BE-8387-C540D5AA9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127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38222932-BE69-4461-80A8-5960A5F81A18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60030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A85747FC-B4C2-4E45-983F-EE2CDE481DD2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8760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0B55EE9B-6E54-45EB-A9F4-104B7177AC49}" type="datetimeFigureOut">
              <a:rPr lang="hr-HR" smtClean="0"/>
              <a:t>30.11.2022.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FB672AB1-FA12-4AF9-9EC9-91B9FA5A76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5942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EE9B-6E54-45EB-A9F4-104B7177AC49}" type="datetimeFigureOut">
              <a:rPr lang="hr-HR" smtClean="0"/>
              <a:t>30.11.2022.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2AB1-FA12-4AF9-9EC9-91B9FA5A76B3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 stilove teksta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 stilove teksta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3304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EE9B-6E54-45EB-A9F4-104B7177AC49}" type="datetimeFigureOut">
              <a:rPr lang="hr-HR" smtClean="0"/>
              <a:t>30.11.2022.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2AB1-FA12-4AF9-9EC9-91B9FA5A76B3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 stilove teksta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 stilove teksta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/>
              <a:t>Kliknite da biste uredili matrice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/>
              <a:t>Kliknite da biste uredili matrice</a:t>
            </a:r>
          </a:p>
        </p:txBody>
      </p:sp>
    </p:spTree>
    <p:extLst>
      <p:ext uri="{BB962C8B-B14F-4D97-AF65-F5344CB8AC3E}">
        <p14:creationId xmlns:p14="http://schemas.microsoft.com/office/powerpoint/2010/main" val="3034924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B55EE9B-6E54-45EB-A9F4-104B7177AC49}" type="datetimeFigureOut">
              <a:rPr lang="hr-HR" smtClean="0"/>
              <a:t>30.11.2022.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B672AB1-FA12-4AF9-9EC9-91B9FA5A76B3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465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EE9B-6E54-45EB-A9F4-104B7177AC49}" type="datetimeFigureOut">
              <a:rPr lang="hr-HR" smtClean="0"/>
              <a:t>30.11.2022.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2AB1-FA12-4AF9-9EC9-91B9FA5A76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691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/>
              <a:t>Kliknite da biste uredili matrice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 stilove teksta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B55EE9B-6E54-45EB-A9F4-104B7177AC49}" type="datetimeFigureOut">
              <a:rPr lang="hr-HR" smtClean="0"/>
              <a:t>30.11.2022.</a:t>
            </a:fld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B672AB1-FA12-4AF9-9EC9-91B9FA5A76B3}" type="slidenum">
              <a:rPr lang="hr-HR" smtClean="0"/>
              <a:t>‹#›</a:t>
            </a:fld>
            <a:endParaRPr lang="hr-H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1801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r-HR"/>
              <a:t>Kliknite ikonu da biste dodali  sliku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/>
              <a:t>Kliknite da biste uredili matrice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B55EE9B-6E54-45EB-A9F4-104B7177AC49}" type="datetimeFigureOut">
              <a:rPr lang="hr-HR" smtClean="0"/>
              <a:t>30.11.2022.</a:t>
            </a:fld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B672AB1-FA12-4AF9-9EC9-91B9FA5A76B3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3035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/>
              <a:t>Kliknite da biste uredili matrice</a:t>
            </a:r>
          </a:p>
          <a:p>
            <a:pPr lvl="1" eaLnBrk="1" latinLnBrk="0" hangingPunct="1"/>
            <a:r>
              <a:rPr kumimoji="0" lang="hr-HR"/>
              <a:t>Druga razina</a:t>
            </a:r>
          </a:p>
          <a:p>
            <a:pPr lvl="2" eaLnBrk="1" latinLnBrk="0" hangingPunct="1"/>
            <a:r>
              <a:rPr kumimoji="0" lang="hr-HR"/>
              <a:t>Treća razina</a:t>
            </a:r>
          </a:p>
          <a:p>
            <a:pPr lvl="3" eaLnBrk="1" latinLnBrk="0" hangingPunct="1"/>
            <a:r>
              <a:rPr kumimoji="0" lang="hr-HR"/>
              <a:t>Četvrta razina</a:t>
            </a:r>
          </a:p>
          <a:p>
            <a:pPr lvl="4" eaLnBrk="1" latinLnBrk="0" hangingPunct="1"/>
            <a:r>
              <a:rPr kumimoji="0" lang="hr-HR"/>
              <a:t>Peta razina stilove teksta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B55EE9B-6E54-45EB-A9F4-104B7177AC49}" type="datetimeFigureOut">
              <a:rPr lang="hr-HR" smtClean="0"/>
              <a:t>30.11.2022.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B672AB1-FA12-4AF9-9EC9-91B9FA5A76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441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770CD51-8B41-4757-BDB2-6A1309877726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B04DD36-0C92-44BE-8387-C540D5AA9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59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youtube.com/watch?v=lj5GXZaE7q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14CFC2-2689-4618-F824-E92F90716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3579" y="3838372"/>
            <a:ext cx="8229600" cy="1894362"/>
          </a:xfrm>
        </p:spPr>
        <p:txBody>
          <a:bodyPr/>
          <a:lstStyle/>
          <a:p>
            <a:r>
              <a:rPr lang="hr-HR" dirty="0"/>
              <a:t>Temperatura zraka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C2CFF90-2B68-8F4E-03C9-7A3D552AD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020" y="399014"/>
            <a:ext cx="5855468" cy="452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0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912B90-0119-182D-E4ED-E8B08E57D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99" y="383650"/>
            <a:ext cx="2402541" cy="1143000"/>
          </a:xfrm>
        </p:spPr>
        <p:txBody>
          <a:bodyPr/>
          <a:lstStyle/>
          <a:p>
            <a:r>
              <a:rPr lang="hr-HR" dirty="0"/>
              <a:t>Insolacija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86F7B03-964E-0E2B-B1E0-4DC0A30A602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43840" y="1902350"/>
            <a:ext cx="4876800" cy="4572000"/>
          </a:xfrm>
        </p:spPr>
        <p:txBody>
          <a:bodyPr/>
          <a:lstStyle/>
          <a:p>
            <a:r>
              <a:rPr lang="es-ES" dirty="0"/>
              <a:t>trajanje sijanja Sunca</a:t>
            </a:r>
          </a:p>
          <a:p>
            <a:pPr lvl="1"/>
            <a:r>
              <a:rPr lang="es-ES" dirty="0"/>
              <a:t>broj sati </a:t>
            </a:r>
            <a:endParaRPr lang="hr-HR" dirty="0"/>
          </a:p>
          <a:p>
            <a:r>
              <a:rPr lang="hr-HR" dirty="0" err="1"/>
              <a:t>max</a:t>
            </a:r>
            <a:r>
              <a:rPr lang="hr-HR" dirty="0"/>
              <a:t> Hvar 2003. godine 3054 h</a:t>
            </a:r>
            <a:endParaRPr lang="es-ES" dirty="0"/>
          </a:p>
          <a:p>
            <a:r>
              <a:rPr lang="hr-HR" dirty="0"/>
              <a:t>najsunčaniji su otoci i obala, a udaljavanjem od obale prema unutrašnjosti smanjuje se godišnji broj sunčanih sati</a:t>
            </a: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DBEDEADB-7CBF-648A-A128-CAED79350DCA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302779" y="842838"/>
            <a:ext cx="5405355" cy="5369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9130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70342" y="260350"/>
            <a:ext cx="8229600" cy="592139"/>
          </a:xfrm>
        </p:spPr>
        <p:txBody>
          <a:bodyPr/>
          <a:lstStyle/>
          <a:p>
            <a:r>
              <a:rPr lang="hr-HR" dirty="0"/>
              <a:t>Nadmorska visina i temperatura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67200" y="1071110"/>
            <a:ext cx="4316412" cy="208555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200" dirty="0"/>
              <a:t>VERTIKALNI GRADIJENT TEMPERATURE </a:t>
            </a:r>
          </a:p>
          <a:p>
            <a:pPr lvl="1">
              <a:lnSpc>
                <a:spcPct val="90000"/>
              </a:lnSpc>
            </a:pPr>
            <a:r>
              <a:rPr lang="hr-HR" sz="2200" dirty="0"/>
              <a:t>100m povećanja nadmorske visine temperatura zraka pada za 0.5 ili 0.6°C</a:t>
            </a:r>
          </a:p>
          <a:p>
            <a:pPr lvl="1">
              <a:lnSpc>
                <a:spcPct val="90000"/>
              </a:lnSpc>
            </a:pPr>
            <a:endParaRPr lang="hr-HR" sz="2200" dirty="0"/>
          </a:p>
          <a:p>
            <a:pPr>
              <a:lnSpc>
                <a:spcPct val="90000"/>
              </a:lnSpc>
            </a:pPr>
            <a:endParaRPr lang="hr-HR" sz="2800" dirty="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F080D7D-7B3C-1C7F-0F42-F42D67681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623" y="1096443"/>
            <a:ext cx="3022039" cy="3022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Grupa 7">
            <a:extLst>
              <a:ext uri="{FF2B5EF4-FFF2-40B4-BE49-F238E27FC236}">
                <a16:creationId xmlns:a16="http://schemas.microsoft.com/office/drawing/2014/main" id="{E04BE11D-5E59-6428-50E9-C818C8EC0342}"/>
              </a:ext>
            </a:extLst>
          </p:cNvPr>
          <p:cNvGrpSpPr/>
          <p:nvPr/>
        </p:nvGrpSpPr>
        <p:grpSpPr>
          <a:xfrm>
            <a:off x="5589767" y="1311965"/>
            <a:ext cx="1750706" cy="2746751"/>
            <a:chOff x="1808926" y="1428736"/>
            <a:chExt cx="3122302" cy="4930810"/>
          </a:xfrm>
        </p:grpSpPr>
        <p:cxnSp>
          <p:nvCxnSpPr>
            <p:cNvPr id="3" name="Straight Arrow Connector 13">
              <a:extLst>
                <a:ext uri="{FF2B5EF4-FFF2-40B4-BE49-F238E27FC236}">
                  <a16:creationId xmlns:a16="http://schemas.microsoft.com/office/drawing/2014/main" id="{3F15C660-8EA4-754F-B20E-C1BD0C02E5C2}"/>
                </a:ext>
              </a:extLst>
            </p:cNvPr>
            <p:cNvCxnSpPr/>
            <p:nvPr/>
          </p:nvCxnSpPr>
          <p:spPr>
            <a:xfrm rot="5400000" flipH="1" flipV="1">
              <a:off x="594877" y="5143909"/>
              <a:ext cx="2429686" cy="1588"/>
            </a:xfrm>
            <a:prstGeom prst="straightConnector1">
              <a:avLst/>
            </a:prstGeom>
            <a:ln w="762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061F46DD-D9E0-5979-113E-04832F7A7B8D}"/>
                </a:ext>
              </a:extLst>
            </p:cNvPr>
            <p:cNvSpPr txBox="1">
              <a:spLocks/>
            </p:cNvSpPr>
            <p:nvPr/>
          </p:nvSpPr>
          <p:spPr>
            <a:xfrm>
              <a:off x="2166909" y="5214950"/>
              <a:ext cx="2764319" cy="928694"/>
            </a:xfrm>
            <a:prstGeom prst="rect">
              <a:avLst/>
            </a:prstGeom>
            <a:solidFill>
              <a:schemeClr val="tx1">
                <a:alpha val="53000"/>
              </a:schemeClr>
            </a:solidFill>
          </p:spPr>
          <p:txBody>
            <a:bodyPr>
              <a:noAutofit/>
            </a:bodyPr>
            <a:lstStyle/>
            <a:p>
              <a:pPr marL="365760" indent="-283464" algn="ctr">
                <a:spcBef>
                  <a:spcPts val="600"/>
                </a:spcBef>
                <a:buClr>
                  <a:schemeClr val="accent1"/>
                </a:buClr>
                <a:buSzPct val="80000"/>
                <a:defRPr/>
              </a:pPr>
              <a:r>
                <a:rPr lang="hr-HR" sz="2200" dirty="0">
                  <a:solidFill>
                    <a:schemeClr val="bg1"/>
                  </a:solidFill>
                </a:rPr>
                <a:t>200 m+</a:t>
              </a:r>
            </a:p>
          </p:txBody>
        </p:sp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9558676B-FFBA-C7E2-299C-5CEF8CC8DCE6}"/>
                </a:ext>
              </a:extLst>
            </p:cNvPr>
            <p:cNvSpPr txBox="1">
              <a:spLocks/>
            </p:cNvSpPr>
            <p:nvPr/>
          </p:nvSpPr>
          <p:spPr>
            <a:xfrm>
              <a:off x="2522730" y="3565861"/>
              <a:ext cx="1214446" cy="928694"/>
            </a:xfrm>
            <a:prstGeom prst="rect">
              <a:avLst/>
            </a:prstGeom>
            <a:solidFill>
              <a:schemeClr val="tx1">
                <a:alpha val="53000"/>
              </a:schemeClr>
            </a:solidFill>
          </p:spPr>
          <p:txBody>
            <a:bodyPr>
              <a:noAutofit/>
            </a:bodyPr>
            <a:lstStyle/>
            <a:p>
              <a:pPr marL="365760" indent="-283464" algn="ctr">
                <a:spcBef>
                  <a:spcPts val="600"/>
                </a:spcBef>
                <a:buClr>
                  <a:schemeClr val="accent1"/>
                </a:buClr>
                <a:buSzPct val="80000"/>
                <a:defRPr/>
              </a:pPr>
              <a:r>
                <a:rPr lang="hr-HR" sz="2200" dirty="0">
                  <a:solidFill>
                    <a:schemeClr val="bg1"/>
                  </a:solidFill>
                </a:rPr>
                <a:t>=</a:t>
              </a:r>
            </a:p>
          </p:txBody>
        </p:sp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23A5AC26-A507-97CD-42AC-58B5B188B49A}"/>
                </a:ext>
              </a:extLst>
            </p:cNvPr>
            <p:cNvSpPr txBox="1">
              <a:spLocks/>
            </p:cNvSpPr>
            <p:nvPr/>
          </p:nvSpPr>
          <p:spPr>
            <a:xfrm>
              <a:off x="2238348" y="2143116"/>
              <a:ext cx="1928826" cy="785818"/>
            </a:xfrm>
            <a:prstGeom prst="rect">
              <a:avLst/>
            </a:prstGeom>
            <a:solidFill>
              <a:schemeClr val="tx1">
                <a:alpha val="53000"/>
              </a:schemeClr>
            </a:solidFill>
          </p:spPr>
          <p:txBody>
            <a:bodyPr>
              <a:noAutofit/>
            </a:bodyPr>
            <a:lstStyle/>
            <a:p>
              <a:pPr marL="365760" indent="-283464" algn="ctr">
                <a:spcBef>
                  <a:spcPts val="600"/>
                </a:spcBef>
                <a:buClr>
                  <a:schemeClr val="accent1"/>
                </a:buClr>
                <a:buSzPct val="80000"/>
                <a:defRPr/>
              </a:pPr>
              <a:r>
                <a:rPr lang="hr-HR" sz="2200" dirty="0">
                  <a:solidFill>
                    <a:schemeClr val="bg1"/>
                  </a:solidFill>
                </a:rPr>
                <a:t>-1 ºC</a:t>
              </a:r>
            </a:p>
          </p:txBody>
        </p:sp>
        <p:cxnSp>
          <p:nvCxnSpPr>
            <p:cNvPr id="7" name="Straight Arrow Connector 23">
              <a:extLst>
                <a:ext uri="{FF2B5EF4-FFF2-40B4-BE49-F238E27FC236}">
                  <a16:creationId xmlns:a16="http://schemas.microsoft.com/office/drawing/2014/main" id="{CA08C787-7E5D-9AD7-F84D-AD6D79BCC743}"/>
                </a:ext>
              </a:extLst>
            </p:cNvPr>
            <p:cNvCxnSpPr/>
            <p:nvPr/>
          </p:nvCxnSpPr>
          <p:spPr>
            <a:xfrm rot="5400000" flipH="1" flipV="1">
              <a:off x="631787" y="2606669"/>
              <a:ext cx="2357454" cy="1588"/>
            </a:xfrm>
            <a:prstGeom prst="straightConnector1">
              <a:avLst/>
            </a:prstGeom>
            <a:ln w="76200">
              <a:solidFill>
                <a:srgbClr val="00206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a 8"/>
          <p:cNvGrpSpPr/>
          <p:nvPr/>
        </p:nvGrpSpPr>
        <p:grpSpPr>
          <a:xfrm>
            <a:off x="264651" y="723569"/>
            <a:ext cx="11362807" cy="5858387"/>
            <a:chOff x="264651" y="723569"/>
            <a:chExt cx="11362807" cy="5858387"/>
          </a:xfrm>
        </p:grpSpPr>
        <p:pic>
          <p:nvPicPr>
            <p:cNvPr id="18439" name="Picture 7" descr="ANd9GcQ2pIsymH_uxx9DTHTRVDXeYvSqVkcI-OFUFFq-VsuL1wKUi9R53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394" y="4374990"/>
              <a:ext cx="2945888" cy="22069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0" name="Picture 2" descr="Slikovni rezultat za temperaturna inverzij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5674" y="723569"/>
              <a:ext cx="4011784" cy="5704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kstniOkvir 13">
              <a:extLst>
                <a:ext uri="{FF2B5EF4-FFF2-40B4-BE49-F238E27FC236}">
                  <a16:creationId xmlns:a16="http://schemas.microsoft.com/office/drawing/2014/main" id="{E5995A91-860A-2225-8E94-8C42A437CEAE}"/>
                </a:ext>
              </a:extLst>
            </p:cNvPr>
            <p:cNvSpPr txBox="1"/>
            <p:nvPr/>
          </p:nvSpPr>
          <p:spPr>
            <a:xfrm>
              <a:off x="264651" y="3525994"/>
              <a:ext cx="4121509" cy="29023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74320" marR="0" lvl="0" indent="-27432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E8637"/>
                </a:buClr>
                <a:buSzPct val="70000"/>
                <a:buFont typeface="Wingdings"/>
                <a:buChar char=""/>
                <a:tabLst/>
                <a:defRPr/>
              </a:pPr>
              <a:r>
                <a:rPr kumimoji="0" lang="hr-HR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temperaturni obrat ili INVERZIJA - </a:t>
              </a:r>
              <a:r>
                <a:rPr kumimoji="0" lang="en-GB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porast</a:t>
              </a: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 temperature s </a:t>
              </a:r>
              <a:r>
                <a:rPr kumimoji="0" lang="en-GB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visinom</a:t>
              </a:r>
              <a:endParaRPr kumimoji="0" lang="hr-H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endParaRPr>
            </a:p>
            <a:p>
              <a:pPr marL="640080" marR="0" lvl="1" indent="-274320" algn="l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FE8637"/>
                </a:buClr>
                <a:buSzPct val="80000"/>
                <a:buFont typeface="Wingdings 2"/>
                <a:buChar char=""/>
                <a:tabLst/>
                <a:defRPr/>
              </a:pPr>
              <a:r>
                <a:rPr kumimoji="0" lang="hr-HR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prostori na nižoj nadmorskoj visini hladniji nego oni na višoj – često se događa zimi u kotlinama i riječnim dolinama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57891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58DBD26-337C-3912-17EE-E91782417BF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70271" y="798102"/>
            <a:ext cx="4876800" cy="4572000"/>
          </a:xfrm>
        </p:spPr>
        <p:txBody>
          <a:bodyPr>
            <a:normAutofit/>
          </a:bodyPr>
          <a:lstStyle/>
          <a:p>
            <a:r>
              <a:rPr lang="hr-HR" dirty="0"/>
              <a:t>Istraživački zadatak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8FEDFAA-5E7E-E97D-552A-085B40A1A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46" y="2242859"/>
            <a:ext cx="3101476" cy="2809937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44DE519-492F-C161-A363-204939243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334" y="2107895"/>
            <a:ext cx="7682887" cy="346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47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9EA932B-636C-F2FE-2B59-D24328FA07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67"/>
          <a:stretch/>
        </p:blipFill>
        <p:spPr>
          <a:xfrm>
            <a:off x="361083" y="199204"/>
            <a:ext cx="4876800" cy="3280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zervirano mjesto sadržaja 3">
            <a:extLst>
              <a:ext uri="{FF2B5EF4-FFF2-40B4-BE49-F238E27FC236}">
                <a16:creationId xmlns:a16="http://schemas.microsoft.com/office/drawing/2014/main" id="{238FC677-EE67-CB2A-A8D6-CA754E9BFE80}"/>
              </a:ext>
            </a:extLst>
          </p:cNvPr>
          <p:cNvSpPr txBox="1">
            <a:spLocks/>
          </p:cNvSpPr>
          <p:nvPr/>
        </p:nvSpPr>
        <p:spPr>
          <a:xfrm>
            <a:off x="5766091" y="704145"/>
            <a:ext cx="4876800" cy="424859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hr-HR" sz="1800" dirty="0"/>
              <a:t>Izlazna kartica</a:t>
            </a:r>
          </a:p>
          <a:p>
            <a:pPr>
              <a:lnSpc>
                <a:spcPct val="90000"/>
              </a:lnSpc>
            </a:pPr>
            <a:endParaRPr lang="hr-HR" sz="1800" dirty="0"/>
          </a:p>
          <a:p>
            <a:pPr>
              <a:lnSpc>
                <a:spcPct val="90000"/>
              </a:lnSpc>
            </a:pPr>
            <a:endParaRPr lang="hr-HR" sz="1800" dirty="0"/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2382D289-BBBE-4D31-140C-EFB62B0D1C3E}"/>
              </a:ext>
            </a:extLst>
          </p:cNvPr>
          <p:cNvGrpSpPr/>
          <p:nvPr/>
        </p:nvGrpSpPr>
        <p:grpSpPr>
          <a:xfrm>
            <a:off x="1549109" y="1779687"/>
            <a:ext cx="9658666" cy="5078313"/>
            <a:chOff x="1549109" y="1779687"/>
            <a:chExt cx="9658666" cy="5078313"/>
          </a:xfrm>
        </p:grpSpPr>
        <p:pic>
          <p:nvPicPr>
            <p:cNvPr id="4" name="Slika 3">
              <a:extLst>
                <a:ext uri="{FF2B5EF4-FFF2-40B4-BE49-F238E27FC236}">
                  <a16:creationId xmlns:a16="http://schemas.microsoft.com/office/drawing/2014/main" id="{30B592F5-EEF3-0192-98AA-022B58C3E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9109" y="3632821"/>
              <a:ext cx="2257619" cy="301015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6" name="Ravni poveznik sa strelicom 5">
              <a:extLst>
                <a:ext uri="{FF2B5EF4-FFF2-40B4-BE49-F238E27FC236}">
                  <a16:creationId xmlns:a16="http://schemas.microsoft.com/office/drawing/2014/main" id="{ADF515F1-0429-FB67-ED36-9949E538BA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06728" y="5355771"/>
              <a:ext cx="1959363" cy="2752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kstniOkvir 11">
              <a:extLst>
                <a:ext uri="{FF2B5EF4-FFF2-40B4-BE49-F238E27FC236}">
                  <a16:creationId xmlns:a16="http://schemas.microsoft.com/office/drawing/2014/main" id="{72C70600-8A02-F914-BDF4-DD89E60C1665}"/>
                </a:ext>
              </a:extLst>
            </p:cNvPr>
            <p:cNvSpPr txBox="1"/>
            <p:nvPr/>
          </p:nvSpPr>
          <p:spPr>
            <a:xfrm>
              <a:off x="5237883" y="1779687"/>
              <a:ext cx="5969892" cy="50783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Domaća zadaća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endParaRPr>
            </a:p>
            <a:p>
              <a:pPr marL="457200" marR="0" lvl="1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1.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Gledajući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tematske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karte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 u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udžbeniku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na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stranici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 88.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odgovori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: Koji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dijelovi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 RH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su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najtopliji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zimi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, a koji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ljeti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? U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kojim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dijelovima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 RH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prosječna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siječanjska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temperatura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 ne pada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ispod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nula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stupnjeva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? 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Zašto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?</a:t>
              </a:r>
            </a:p>
            <a:p>
              <a:pPr marL="457200" marR="0" lvl="1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2. Najviša meteorološka postaja u RH na Zavižanu nalazi se na 1594 </a:t>
              </a:r>
              <a:r>
                <a:rPr kumimoji="0" lang="hr-H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m.n.v</a:t>
              </a:r>
              <a:r>
                <a:rPr kumimoji="0" lang="hr-H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. Recimo da je</a:t>
              </a:r>
              <a:r>
                <a:rPr kumimoji="0" lang="hr-HR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 </a:t>
              </a:r>
              <a:r>
                <a:rPr kumimoji="0" lang="hr-H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izmjerena temperatura  bila -3°C . Vi ste </a:t>
              </a:r>
              <a:r>
                <a:rPr kumimoji="0" lang="hr-H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sparkirali</a:t>
              </a:r>
              <a:r>
                <a:rPr kumimoji="0" lang="hr-H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 automobil na 400 </a:t>
              </a:r>
              <a:r>
                <a:rPr kumimoji="0" lang="hr-H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m.n.v</a:t>
              </a:r>
              <a:r>
                <a:rPr kumimoji="0" lang="hr-H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. Kolika je temperatura na lokaciji vašeg automobila?</a:t>
              </a:r>
            </a:p>
            <a:p>
              <a:pPr marL="457200" marR="0" lvl="1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3. Saznajte kako su mjerne jedinice za temperaturu dobile ime.</a:t>
              </a:r>
            </a:p>
            <a:p>
              <a:pPr marL="457200" marR="0" lvl="1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4. Gdje se nalazi meteorološki stup sa slike?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Tko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želi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saznati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više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može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pogledati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dokumentarac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: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  <a:hlinkClick r:id="rId4"/>
                </a:rPr>
                <a:t>https://www.youtube.com/watch?v=lj5GXZaE7qs</a:t>
              </a:r>
              <a:endPara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dirty="0">
                  <a:solidFill>
                    <a:prstClr val="black"/>
                  </a:solidFill>
                  <a:latin typeface="Century Schoolbook"/>
                </a:rPr>
                <a:t>Rusko selo </a:t>
              </a:r>
              <a:r>
                <a:rPr lang="hr-HR" dirty="0" err="1">
                  <a:solidFill>
                    <a:prstClr val="black"/>
                  </a:solidFill>
                  <a:latin typeface="Century Schoolbook"/>
                </a:rPr>
                <a:t>Omjakon</a:t>
              </a:r>
              <a:r>
                <a:rPr lang="hr-HR" dirty="0">
                  <a:solidFill>
                    <a:prstClr val="black"/>
                  </a:solidFill>
                  <a:latin typeface="Century Schoolbook"/>
                </a:rPr>
                <a:t> – </a:t>
              </a:r>
              <a:r>
                <a:rPr lang="hr-HR" dirty="0" err="1">
                  <a:solidFill>
                    <a:prstClr val="black"/>
                  </a:solidFill>
                  <a:latin typeface="Century Schoolbook"/>
                </a:rPr>
                <a:t>najhladnij</a:t>
              </a:r>
              <a:r>
                <a:rPr lang="hr-HR" dirty="0">
                  <a:solidFill>
                    <a:prstClr val="black"/>
                  </a:solidFill>
                  <a:latin typeface="Century Schoolbook"/>
                </a:rPr>
                <a:t> mjesto na Zemlji 1933. godine izmjereno  -68</a:t>
              </a:r>
              <a:r>
                <a:rPr lang="hr-HR" sz="1800" dirty="0">
                  <a:solidFill>
                    <a:prstClr val="black"/>
                  </a:solidFill>
                </a:rPr>
                <a:t> °C</a:t>
              </a:r>
              <a:r>
                <a:rPr lang="hr-HR" dirty="0">
                  <a:solidFill>
                    <a:prstClr val="black"/>
                  </a:solidFill>
                  <a:latin typeface="Century Schoolbook"/>
                </a:rPr>
                <a:t>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072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52D30B-FADD-A494-2F70-FFAFFE22D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673013"/>
          </a:xfrm>
        </p:spPr>
        <p:txBody>
          <a:bodyPr/>
          <a:lstStyle/>
          <a:p>
            <a:r>
              <a:rPr lang="hr-HR" dirty="0"/>
              <a:t>Temperatura zraka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5A18C93E-D008-1DA9-DB83-CEB30A7B0FA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4791" y="1438554"/>
            <a:ext cx="4084254" cy="4572000"/>
          </a:xfrm>
          <a:prstGeom prst="rect">
            <a:avLst/>
          </a:prstGeom>
        </p:spPr>
      </p:pic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0FF20DF-7A85-D92B-BC2A-B59B536E2AA8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1448" y="411014"/>
            <a:ext cx="4678919" cy="2712493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toplinsko stanje atmosfere izmjereno termometrom </a:t>
            </a:r>
          </a:p>
          <a:p>
            <a:pPr lvl="1"/>
            <a:r>
              <a:rPr lang="hr-HR" dirty="0"/>
              <a:t>glavni izvor energije – Sunce</a:t>
            </a:r>
          </a:p>
          <a:p>
            <a:pPr marL="365760" lvl="1" indent="0">
              <a:buNone/>
            </a:pPr>
            <a:endParaRPr lang="hr-HR" dirty="0"/>
          </a:p>
          <a:p>
            <a:pPr lvl="1"/>
            <a:r>
              <a:rPr lang="hr-HR" dirty="0"/>
              <a:t>1°C = 33.80°F = 274.15 °K</a:t>
            </a:r>
          </a:p>
          <a:p>
            <a:pPr lvl="1"/>
            <a:r>
              <a:rPr lang="hr-HR" dirty="0"/>
              <a:t>Koliko iznosi vrijednost temperature zraka od 15°C izražena u °F  i °K?</a:t>
            </a:r>
          </a:p>
          <a:p>
            <a:endParaRPr lang="hr-HR" dirty="0"/>
          </a:p>
        </p:txBody>
      </p:sp>
      <p:grpSp>
        <p:nvGrpSpPr>
          <p:cNvPr id="9" name="Grupa 8"/>
          <p:cNvGrpSpPr/>
          <p:nvPr/>
        </p:nvGrpSpPr>
        <p:grpSpPr>
          <a:xfrm>
            <a:off x="3997873" y="2583262"/>
            <a:ext cx="7500150" cy="4124206"/>
            <a:chOff x="3997873" y="2583262"/>
            <a:chExt cx="7500150" cy="4124206"/>
          </a:xfrm>
        </p:grpSpPr>
        <p:pic>
          <p:nvPicPr>
            <p:cNvPr id="3" name="Slika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51360" y="3134153"/>
              <a:ext cx="2046663" cy="17328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Pravokutnik 5"/>
            <p:cNvSpPr/>
            <p:nvPr/>
          </p:nvSpPr>
          <p:spPr>
            <a:xfrm>
              <a:off x="3997873" y="2583262"/>
              <a:ext cx="5678863" cy="4124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40080" lvl="1" indent="-274320">
                <a:spcBef>
                  <a:spcPct val="20000"/>
                </a:spcBef>
                <a:buClr>
                  <a:srgbClr val="FE8637"/>
                </a:buClr>
                <a:buSzPct val="80000"/>
                <a:buFont typeface="Wingdings 2"/>
                <a:buChar char=""/>
              </a:pPr>
              <a:endParaRPr lang="hr-HR" sz="2100" dirty="0">
                <a:solidFill>
                  <a:prstClr val="black"/>
                </a:solidFill>
              </a:endParaRPr>
            </a:p>
            <a:p>
              <a:pPr marL="274320" lvl="0" indent="-274320">
                <a:spcBef>
                  <a:spcPts val="600"/>
                </a:spcBef>
                <a:buClr>
                  <a:srgbClr val="FE8637"/>
                </a:buClr>
                <a:buSzPct val="70000"/>
                <a:buFont typeface="Wingdings"/>
                <a:buChar char=""/>
              </a:pPr>
              <a:r>
                <a:rPr lang="hr-HR" sz="2000" dirty="0">
                  <a:solidFill>
                    <a:prstClr val="black"/>
                  </a:solidFill>
                </a:rPr>
                <a:t>ekstremi:</a:t>
              </a:r>
            </a:p>
            <a:p>
              <a:pPr marL="640080" lvl="1" indent="-274320">
                <a:spcBef>
                  <a:spcPct val="20000"/>
                </a:spcBef>
                <a:buClr>
                  <a:srgbClr val="FE8637"/>
                </a:buClr>
                <a:buSzPct val="80000"/>
                <a:buFont typeface="Wingdings 2"/>
                <a:buChar char=""/>
              </a:pPr>
              <a:r>
                <a:rPr lang="hr-HR" sz="2000" dirty="0">
                  <a:solidFill>
                    <a:prstClr val="black"/>
                  </a:solidFill>
                </a:rPr>
                <a:t>najniža temperatura na svijetu: </a:t>
              </a:r>
              <a:r>
                <a:rPr lang="hr-HR" sz="2000" dirty="0" err="1">
                  <a:solidFill>
                    <a:prstClr val="black"/>
                  </a:solidFill>
                </a:rPr>
                <a:t>Vostok</a:t>
              </a:r>
              <a:r>
                <a:rPr lang="hr-HR" sz="2000" dirty="0">
                  <a:solidFill>
                    <a:prstClr val="black"/>
                  </a:solidFill>
                </a:rPr>
                <a:t>, -89,2°C (21.7.1983.)/Grenland (-69,6°C, 1991.)</a:t>
              </a:r>
            </a:p>
            <a:p>
              <a:pPr marL="640080" lvl="1" indent="-274320">
                <a:spcBef>
                  <a:spcPct val="20000"/>
                </a:spcBef>
                <a:buClr>
                  <a:srgbClr val="FE8637"/>
                </a:buClr>
                <a:buSzPct val="80000"/>
                <a:buFont typeface="Wingdings 2"/>
                <a:buChar char=""/>
              </a:pPr>
              <a:r>
                <a:rPr lang="hr-HR" sz="2000" dirty="0">
                  <a:solidFill>
                    <a:prstClr val="black"/>
                  </a:solidFill>
                </a:rPr>
                <a:t>najviša temperatura na svijetu: </a:t>
              </a:r>
              <a:r>
                <a:rPr lang="hr-HR" sz="2000" dirty="0" err="1">
                  <a:solidFill>
                    <a:prstClr val="black"/>
                  </a:solidFill>
                </a:rPr>
                <a:t>Furnance</a:t>
              </a:r>
              <a:r>
                <a:rPr lang="hr-HR" sz="2000" dirty="0">
                  <a:solidFill>
                    <a:prstClr val="black"/>
                  </a:solidFill>
                </a:rPr>
                <a:t> </a:t>
              </a:r>
              <a:r>
                <a:rPr lang="hr-HR" sz="2000" dirty="0" err="1">
                  <a:solidFill>
                    <a:prstClr val="black"/>
                  </a:solidFill>
                </a:rPr>
                <a:t>Creek</a:t>
              </a:r>
              <a:r>
                <a:rPr lang="hr-HR" sz="2000" dirty="0">
                  <a:solidFill>
                    <a:prstClr val="black"/>
                  </a:solidFill>
                </a:rPr>
                <a:t> </a:t>
              </a:r>
              <a:r>
                <a:rPr lang="hr-HR" sz="2000" dirty="0" err="1">
                  <a:solidFill>
                    <a:prstClr val="black"/>
                  </a:solidFill>
                </a:rPr>
                <a:t>Ranch</a:t>
              </a:r>
              <a:r>
                <a:rPr lang="hr-HR" sz="2000" dirty="0">
                  <a:solidFill>
                    <a:prstClr val="black"/>
                  </a:solidFill>
                </a:rPr>
                <a:t>, 56,7°C (10.7.1913.) </a:t>
              </a:r>
            </a:p>
            <a:p>
              <a:pPr marL="640080" lvl="1" indent="-274320">
                <a:spcBef>
                  <a:spcPct val="20000"/>
                </a:spcBef>
                <a:buClr>
                  <a:srgbClr val="FE8637"/>
                </a:buClr>
                <a:buSzPct val="80000"/>
                <a:buFont typeface="Wingdings 2"/>
                <a:buChar char=""/>
              </a:pPr>
              <a:r>
                <a:rPr lang="hr-HR" sz="2000" dirty="0">
                  <a:solidFill>
                    <a:prstClr val="black"/>
                  </a:solidFill>
                </a:rPr>
                <a:t>najniža temperatura u RH: Gračac, -34,6 °C (13.1.2003.)</a:t>
              </a:r>
            </a:p>
            <a:p>
              <a:pPr marL="640080" lvl="1" indent="-274320">
                <a:spcBef>
                  <a:spcPct val="20000"/>
                </a:spcBef>
                <a:buClr>
                  <a:srgbClr val="FE8637"/>
                </a:buClr>
                <a:buSzPct val="80000"/>
                <a:buFont typeface="Wingdings 2"/>
                <a:buChar char=""/>
              </a:pPr>
              <a:r>
                <a:rPr lang="hr-HR" sz="2000" dirty="0">
                  <a:solidFill>
                    <a:prstClr val="black"/>
                  </a:solidFill>
                </a:rPr>
                <a:t>najviša temperatura u RH: Ploče, 42,8 °C (4.8.1981.)</a:t>
              </a:r>
            </a:p>
          </p:txBody>
        </p:sp>
        <p:cxnSp>
          <p:nvCxnSpPr>
            <p:cNvPr id="8" name="Ravni poveznik sa strelicom 7"/>
            <p:cNvCxnSpPr>
              <a:cxnSpLocks/>
            </p:cNvCxnSpPr>
            <p:nvPr/>
          </p:nvCxnSpPr>
          <p:spPr>
            <a:xfrm flipV="1">
              <a:off x="7970162" y="3262086"/>
              <a:ext cx="1446204" cy="1145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" name="Slika 6">
            <a:extLst>
              <a:ext uri="{FF2B5EF4-FFF2-40B4-BE49-F238E27FC236}">
                <a16:creationId xmlns:a16="http://schemas.microsoft.com/office/drawing/2014/main" id="{A5CE6A30-3EDE-5B02-70F6-A5CD136DF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6720" y="150532"/>
            <a:ext cx="2348068" cy="2882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579C6A72-08EF-C578-87D9-13F5352265AA}"/>
              </a:ext>
            </a:extLst>
          </p:cNvPr>
          <p:cNvSpPr/>
          <p:nvPr/>
        </p:nvSpPr>
        <p:spPr>
          <a:xfrm>
            <a:off x="6316824" y="793102"/>
            <a:ext cx="1985089" cy="2909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871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18980"/>
          </a:xfrm>
        </p:spPr>
        <p:txBody>
          <a:bodyPr/>
          <a:lstStyle/>
          <a:p>
            <a:r>
              <a:rPr lang="hr-HR" dirty="0"/>
              <a:t>Mjerenje temperature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6873" y="1513304"/>
            <a:ext cx="5789127" cy="1200328"/>
          </a:xfrm>
        </p:spPr>
        <p:txBody>
          <a:bodyPr>
            <a:normAutofit fontScale="25000" lnSpcReduction="20000"/>
          </a:bodyPr>
          <a:lstStyle/>
          <a:p>
            <a:r>
              <a:rPr lang="hr-HR" sz="11100" dirty="0"/>
              <a:t>mjeri se na 2m visine u posebno izgrađenoj meteorološkoj kućici – u 7, 14 i u 21h</a:t>
            </a:r>
          </a:p>
          <a:p>
            <a:endParaRPr lang="hr-HR" sz="2200" b="1" dirty="0"/>
          </a:p>
          <a:p>
            <a:pPr marL="0" indent="0">
              <a:buNone/>
            </a:pPr>
            <a:r>
              <a:rPr lang="hr-HR" sz="2200" dirty="0"/>
              <a:t>   </a:t>
            </a:r>
          </a:p>
        </p:txBody>
      </p:sp>
      <p:pic>
        <p:nvPicPr>
          <p:cNvPr id="15366" name="Picture 6" descr="ANd9GcTqFZAyD0H-8I3jWuYbXz0xVtUOTA_Ap3je9BMsrXDgmMnQflNpw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474" y="3459651"/>
            <a:ext cx="5916711" cy="3398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ANd9GcRE8DAZBx709DWYZsWgeFCkO8ga0Q9qNUCzcjtkrLCULDEagF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606" y="584128"/>
            <a:ext cx="3671455" cy="2749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401645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5CED0B-5FD1-6721-29C1-F628A9892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723738"/>
          </a:xfrm>
        </p:spPr>
        <p:txBody>
          <a:bodyPr/>
          <a:lstStyle/>
          <a:p>
            <a:r>
              <a:rPr lang="hr-HR" dirty="0"/>
              <a:t>Što najviše utječe na temperaturu zraka?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2772571-E84C-36F6-A0C2-EA829F2F3CD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386" y="1361661"/>
            <a:ext cx="4876800" cy="4572000"/>
          </a:xfrm>
        </p:spPr>
        <p:txBody>
          <a:bodyPr/>
          <a:lstStyle/>
          <a:p>
            <a:r>
              <a:rPr lang="hr-HR" dirty="0"/>
              <a:t>Kut upada sunčevih zraka</a:t>
            </a:r>
          </a:p>
          <a:p>
            <a:r>
              <a:rPr lang="hr-HR" dirty="0"/>
              <a:t>Atmosfera</a:t>
            </a:r>
          </a:p>
          <a:p>
            <a:r>
              <a:rPr lang="hr-HR" dirty="0"/>
              <a:t>Podloga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048A077-121C-09C6-CF13-630CE392C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39" y="4749283"/>
            <a:ext cx="7424055" cy="202474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62978A6-3007-F170-E220-0620F20CBF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9" t="17188" r="6373" b="1178"/>
          <a:stretch/>
        </p:blipFill>
        <p:spPr>
          <a:xfrm>
            <a:off x="2895786" y="2033944"/>
            <a:ext cx="3390900" cy="238795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823ECA7-AC48-064A-ABCB-689F83EE6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5902" y="1706562"/>
            <a:ext cx="33909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4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>
            <a:extLst>
              <a:ext uri="{FF2B5EF4-FFF2-40B4-BE49-F238E27FC236}">
                <a16:creationId xmlns:a16="http://schemas.microsoft.com/office/drawing/2014/main" id="{4243D1BC-00F5-DF7F-170B-81020E1B83F4}"/>
              </a:ext>
            </a:extLst>
          </p:cNvPr>
          <p:cNvGrpSpPr/>
          <p:nvPr/>
        </p:nvGrpSpPr>
        <p:grpSpPr>
          <a:xfrm>
            <a:off x="157067" y="1819445"/>
            <a:ext cx="6097554" cy="2736910"/>
            <a:chOff x="5484846" y="2034049"/>
            <a:chExt cx="6097554" cy="2736910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E45FC556-2022-1AD2-9036-A3018BAD5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70998" y="3429000"/>
              <a:ext cx="4074551" cy="1341959"/>
            </a:xfrm>
            <a:prstGeom prst="rect">
              <a:avLst/>
            </a:prstGeom>
          </p:spPr>
        </p:pic>
        <p:sp>
          <p:nvSpPr>
            <p:cNvPr id="7" name="TekstniOkvir 6">
              <a:extLst>
                <a:ext uri="{FF2B5EF4-FFF2-40B4-BE49-F238E27FC236}">
                  <a16:creationId xmlns:a16="http://schemas.microsoft.com/office/drawing/2014/main" id="{C472B564-96BA-3CD6-7203-675D9DED4E14}"/>
                </a:ext>
              </a:extLst>
            </p:cNvPr>
            <p:cNvSpPr txBox="1"/>
            <p:nvPr/>
          </p:nvSpPr>
          <p:spPr>
            <a:xfrm>
              <a:off x="5484846" y="2034049"/>
              <a:ext cx="6097554" cy="11757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E8637"/>
                </a:buClr>
                <a:buSzPct val="70000"/>
                <a:buFont typeface="Wingdings"/>
                <a:buChar char=""/>
                <a:tabLst/>
                <a:defRPr/>
              </a:pPr>
              <a:r>
                <a:rPr kumimoji="0" lang="hr-HR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SREDNJA DNEVNA TEMPERATURA</a:t>
              </a:r>
            </a:p>
            <a:p>
              <a:pPr marL="640080" marR="0" lvl="1" indent="-27432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FE8637"/>
                </a:buClr>
                <a:buSzPct val="80000"/>
                <a:buFont typeface="Wingdings 2"/>
                <a:buChar char=""/>
                <a:tabLst/>
                <a:defRPr/>
              </a:pPr>
              <a:r>
                <a:rPr kumimoji="0" lang="hr-HR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temperature se zbrajaju i dijele s brojem mjerenja</a:t>
              </a:r>
              <a:endParaRPr kumimoji="0" lang="hr-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endParaRPr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0D37839D-6550-B286-47EA-7096CC6EB2B2}"/>
              </a:ext>
            </a:extLst>
          </p:cNvPr>
          <p:cNvGrpSpPr/>
          <p:nvPr/>
        </p:nvGrpSpPr>
        <p:grpSpPr>
          <a:xfrm>
            <a:off x="5762613" y="992649"/>
            <a:ext cx="5755985" cy="3481788"/>
            <a:chOff x="5826224" y="547376"/>
            <a:chExt cx="5755985" cy="3481788"/>
          </a:xfrm>
        </p:grpSpPr>
        <p:sp>
          <p:nvSpPr>
            <p:cNvPr id="8" name="TextBox 2">
              <a:extLst>
                <a:ext uri="{FF2B5EF4-FFF2-40B4-BE49-F238E27FC236}">
                  <a16:creationId xmlns:a16="http://schemas.microsoft.com/office/drawing/2014/main" id="{1EE834D6-DAA2-FE64-D190-DEE2FAA93B54}"/>
                </a:ext>
              </a:extLst>
            </p:cNvPr>
            <p:cNvSpPr txBox="1"/>
            <p:nvPr/>
          </p:nvSpPr>
          <p:spPr>
            <a:xfrm>
              <a:off x="5826224" y="2828835"/>
              <a:ext cx="575598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Izračunaj srednju dnevnu temperaturu 12. veljače 1998. godine za Karlovac ako je T 07 bila -2˚C, T 14 bila 17˚C, a T 21 6˚C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endParaRPr>
            </a:p>
          </p:txBody>
        </p:sp>
        <p:pic>
          <p:nvPicPr>
            <p:cNvPr id="9" name="Slika 8">
              <a:extLst>
                <a:ext uri="{FF2B5EF4-FFF2-40B4-BE49-F238E27FC236}">
                  <a16:creationId xmlns:a16="http://schemas.microsoft.com/office/drawing/2014/main" id="{2C8B2842-026F-F7C3-BA1F-64B684C26A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32" b="6069"/>
            <a:stretch/>
          </p:blipFill>
          <p:spPr>
            <a:xfrm>
              <a:off x="7562723" y="547376"/>
              <a:ext cx="2282985" cy="228145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92721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595" y="36221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DNEVNI HOD TEMPERATURE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0880" y="3785050"/>
            <a:ext cx="4036682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Calibri"/>
                <a:cs typeface="Times New Roman"/>
              </a:rPr>
              <a:t>D.A.T. = max. – min. temp.</a:t>
            </a:r>
          </a:p>
        </p:txBody>
      </p:sp>
      <p:sp>
        <p:nvSpPr>
          <p:cNvPr id="5" name="Rectangle 4"/>
          <p:cNvSpPr/>
          <p:nvPr/>
        </p:nvSpPr>
        <p:spPr>
          <a:xfrm>
            <a:off x="265327" y="4838599"/>
            <a:ext cx="5355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Izračunaj dnevnu amplitudu temperature 18. veljače 1998. godine za Karlovac T max bila 12 ˚C, a T min -3 ˚C.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698" y="647411"/>
            <a:ext cx="5401001" cy="5007046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361F6126-2AF6-4D52-764B-D077F28AEDEC}"/>
              </a:ext>
            </a:extLst>
          </p:cNvPr>
          <p:cNvSpPr txBox="1">
            <a:spLocks noChangeArrowheads="1"/>
          </p:cNvSpPr>
          <p:nvPr/>
        </p:nvSpPr>
        <p:spPr>
          <a:xfrm>
            <a:off x="442898" y="819072"/>
            <a:ext cx="5384800" cy="296597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200" dirty="0"/>
              <a:t>temperaturne razlike u 1 danu </a:t>
            </a:r>
          </a:p>
          <a:p>
            <a:r>
              <a:rPr lang="hr-HR" sz="2200" dirty="0"/>
              <a:t>razlika između maksimalne i minimalne dnevne temperature – </a:t>
            </a:r>
            <a:r>
              <a:rPr lang="hr-HR" sz="2200" b="1" dirty="0"/>
              <a:t>DNEVNA AMPLITUDA TEMPERATURE</a:t>
            </a:r>
          </a:p>
          <a:p>
            <a:pPr marL="0" indent="0">
              <a:buNone/>
            </a:pPr>
            <a:endParaRPr lang="hr-HR" sz="2200" dirty="0"/>
          </a:p>
          <a:p>
            <a:r>
              <a:rPr lang="hr-HR" sz="2200" dirty="0"/>
              <a:t>kopno vs. more – gdje je veća amplituda?</a:t>
            </a:r>
          </a:p>
        </p:txBody>
      </p:sp>
    </p:spTree>
    <p:extLst>
      <p:ext uri="{BB962C8B-B14F-4D97-AF65-F5344CB8AC3E}">
        <p14:creationId xmlns:p14="http://schemas.microsoft.com/office/powerpoint/2010/main" val="73280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1" y="454640"/>
            <a:ext cx="6096000" cy="6186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SREDNJE MJESEČNE TEMPERATURE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17" y="2649850"/>
            <a:ext cx="4826454" cy="1688108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139308"/>
              </p:ext>
            </p:extLst>
          </p:nvPr>
        </p:nvGraphicFramePr>
        <p:xfrm>
          <a:off x="6326864" y="1073271"/>
          <a:ext cx="4555400" cy="5366886"/>
        </p:xfrm>
        <a:graphic>
          <a:graphicData uri="http://schemas.openxmlformats.org/drawingml/2006/table">
            <a:tbl>
              <a:tblPr>
                <a:tableStyleId>{EB9631B5-78F2-41C9-869B-9F39066F8104}</a:tableStyleId>
              </a:tblPr>
              <a:tblGrid>
                <a:gridCol w="113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8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25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 err="1">
                          <a:effectLst/>
                        </a:rPr>
                        <a:t>Karlovac</a:t>
                      </a:r>
                      <a:r>
                        <a:rPr lang="en-GB" sz="1400" u="none" strike="noStrike" dirty="0">
                          <a:effectLst/>
                        </a:rPr>
                        <a:t>, </a:t>
                      </a:r>
                      <a:r>
                        <a:rPr lang="en-GB" sz="1400" u="none" strike="noStrike" dirty="0" err="1">
                          <a:effectLst/>
                        </a:rPr>
                        <a:t>veljača</a:t>
                      </a:r>
                      <a:r>
                        <a:rPr lang="en-GB" sz="1400" u="none" strike="noStrike" dirty="0">
                          <a:effectLst/>
                        </a:rPr>
                        <a:t> 1998.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84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Datum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hr-HR" sz="18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kumimoji="0" lang="hr-H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hr-HR" sz="1400" u="none" strike="noStrike" dirty="0">
                          <a:effectLst/>
                        </a:rPr>
                        <a:t> (</a:t>
                      </a:r>
                      <a:r>
                        <a:rPr lang="hr-HR" sz="1400" dirty="0"/>
                        <a:t>˚C)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Datum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hr-HR" sz="18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kumimoji="0" lang="hr-H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hr-HR" sz="1400" u="none" strike="noStrike" dirty="0">
                          <a:effectLst/>
                        </a:rPr>
                        <a:t> (</a:t>
                      </a:r>
                      <a:r>
                        <a:rPr lang="hr-HR" sz="1400" dirty="0"/>
                        <a:t>˚C)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19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</a:rPr>
                        <a:t>-4,4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15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8,4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19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</a:rPr>
                        <a:t>-3,7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16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13,9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19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-1,0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17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9,3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19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0,8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18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2,5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19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0,4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19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6,0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19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6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-0,4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20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</a:rPr>
                        <a:t>5,4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19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0,5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21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</a:rPr>
                        <a:t>10,8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19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-0,4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22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</a:rPr>
                        <a:t>11,3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19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9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2,4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23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</a:rPr>
                        <a:t>9,3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119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10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3,9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24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</a:rPr>
                        <a:t>6,4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119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11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5,0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25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</a:rPr>
                        <a:t>8,5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119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12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6,7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26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</a:rPr>
                        <a:t>6,6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119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13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8,4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27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</a:rPr>
                        <a:t>6,7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725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14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7,3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28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</a:rPr>
                        <a:t>11,1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914401" y="4615543"/>
            <a:ext cx="5714999" cy="1478501"/>
            <a:chOff x="914401" y="4615543"/>
            <a:chExt cx="5714999" cy="1478501"/>
          </a:xfrm>
        </p:grpSpPr>
        <p:sp>
          <p:nvSpPr>
            <p:cNvPr id="5" name="TextBox 4"/>
            <p:cNvSpPr txBox="1"/>
            <p:nvPr/>
          </p:nvSpPr>
          <p:spPr>
            <a:xfrm>
              <a:off x="914401" y="5170714"/>
              <a:ext cx="46590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Izračunaj srednju mjesečnu temperaturu veljače u Karlovcu 1998. godine.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5061857" y="4615543"/>
              <a:ext cx="1567543" cy="7184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Rectangle 3">
            <a:extLst>
              <a:ext uri="{FF2B5EF4-FFF2-40B4-BE49-F238E27FC236}">
                <a16:creationId xmlns:a16="http://schemas.microsoft.com/office/drawing/2014/main" id="{16102289-5578-07C7-F81C-447D40214173}"/>
              </a:ext>
            </a:extLst>
          </p:cNvPr>
          <p:cNvSpPr txBox="1">
            <a:spLocks noChangeArrowheads="1"/>
          </p:cNvSpPr>
          <p:nvPr/>
        </p:nvSpPr>
        <p:spPr>
          <a:xfrm>
            <a:off x="551544" y="1055488"/>
            <a:ext cx="5384800" cy="1160301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200" dirty="0"/>
              <a:t>zbroj srednjih dnevnih temperatura i dijeljenjem s brojem dana u mjesecu</a:t>
            </a:r>
          </a:p>
        </p:txBody>
      </p:sp>
    </p:spTree>
    <p:extLst>
      <p:ext uri="{BB962C8B-B14F-4D97-AF65-F5344CB8AC3E}">
        <p14:creationId xmlns:p14="http://schemas.microsoft.com/office/powerpoint/2010/main" val="91863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284" y="171880"/>
            <a:ext cx="5736771" cy="111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GODIŠNJI HOD TEMPERATURE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- srednje mjesečne temperature svih mjeseci u godini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-185058" y="3647735"/>
            <a:ext cx="6368143" cy="1836765"/>
            <a:chOff x="-185058" y="3647735"/>
            <a:chExt cx="6368143" cy="1836765"/>
          </a:xfrm>
        </p:grpSpPr>
        <p:sp>
          <p:nvSpPr>
            <p:cNvPr id="3" name="Rectangle 2"/>
            <p:cNvSpPr/>
            <p:nvPr/>
          </p:nvSpPr>
          <p:spPr>
            <a:xfrm>
              <a:off x="-185058" y="3647735"/>
              <a:ext cx="6368143" cy="11172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marR="0" lvl="1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GODIŠNJA AMPLITUDA TEMPERATURE</a:t>
              </a:r>
            </a:p>
            <a:p>
              <a:pPr marL="457200" marR="0" lvl="1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endParaRPr>
            </a:p>
            <a:p>
              <a:pPr marL="457200" marR="0" lvl="1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 -razlika srednje mjesečne temperature najtoplijeg i najhladnijeg mjeseca u godini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24544" y="4838169"/>
              <a:ext cx="4036682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Calibri"/>
                  <a:cs typeface="Times New Roman"/>
                </a:rPr>
                <a:t>G.A.T. = max. – min. temp.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5058" y="1435518"/>
            <a:ext cx="5540827" cy="2019805"/>
            <a:chOff x="185058" y="1435518"/>
            <a:chExt cx="5540827" cy="2019805"/>
          </a:xfrm>
        </p:grpSpPr>
        <p:sp>
          <p:nvSpPr>
            <p:cNvPr id="13" name="TextBox 12"/>
            <p:cNvSpPr txBox="1"/>
            <p:nvPr/>
          </p:nvSpPr>
          <p:spPr>
            <a:xfrm>
              <a:off x="185058" y="1435518"/>
              <a:ext cx="5540827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SREDNJA GODIŠNJA TEMPERATURA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- </a:t>
              </a:r>
              <a:r>
                <a:rPr kumimoji="0" lang="en-GB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dobij</a:t>
              </a:r>
              <a:r>
                <a:rPr kumimoji="0" lang="hr-H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e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 se d</a:t>
              </a:r>
              <a:r>
                <a:rPr kumimoji="0" lang="hr-H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i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je</a:t>
              </a:r>
              <a:r>
                <a:rPr kumimoji="0" lang="hr-H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lje</a:t>
              </a:r>
              <a:r>
                <a:rPr kumimoji="0" lang="en-GB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njem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 z</a:t>
              </a:r>
              <a:r>
                <a:rPr kumimoji="0" lang="hr-H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broja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 </a:t>
              </a:r>
              <a:r>
                <a:rPr kumimoji="0" lang="en-GB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srednjih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 m</a:t>
              </a:r>
              <a:r>
                <a:rPr kumimoji="0" lang="hr-H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j</a:t>
              </a:r>
              <a:r>
                <a:rPr kumimoji="0" lang="en-GB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esečnih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 </a:t>
              </a:r>
              <a:r>
                <a:rPr kumimoji="0" lang="en-GB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temperatura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 </a:t>
              </a:r>
              <a:r>
                <a:rPr kumimoji="0" lang="en-GB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sa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 12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2885" y="2527984"/>
              <a:ext cx="3263423" cy="927339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055" y="171880"/>
            <a:ext cx="5723005" cy="322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5804312" y="247161"/>
            <a:ext cx="2198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Dubrovnik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351" y="3789868"/>
            <a:ext cx="11223709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2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ONIKA\Deskto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41" y="0"/>
            <a:ext cx="5291239" cy="672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52F03926-DB3A-FEE2-7461-95D80680A104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0" y="1426692"/>
            <a:ext cx="5384800" cy="296597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200" b="1" dirty="0"/>
              <a:t>Izoterme</a:t>
            </a:r>
            <a:r>
              <a:rPr lang="hr-HR" sz="2200" dirty="0"/>
              <a:t> su linije koje na geografskoj karti spajaju točke jednakih vrijednosti temperature.</a:t>
            </a:r>
          </a:p>
          <a:p>
            <a:r>
              <a:rPr lang="hr-HR" sz="2200" b="1" dirty="0"/>
              <a:t>Termički ekvator </a:t>
            </a:r>
            <a:r>
              <a:rPr lang="hr-HR" sz="2200" dirty="0"/>
              <a:t>je linija koja spaja mjesta s najvišom temperaturom na svakom meridijanu</a:t>
            </a:r>
          </a:p>
        </p:txBody>
      </p:sp>
    </p:spTree>
    <p:extLst>
      <p:ext uri="{BB962C8B-B14F-4D97-AF65-F5344CB8AC3E}">
        <p14:creationId xmlns:p14="http://schemas.microsoft.com/office/powerpoint/2010/main" val="268719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ja tema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ja tema" id="{B5F9BDE9-1378-48E0-86F7-C39384CFC2DB}" vid="{C2897FE5-599B-4335-A059-A0B3E8A391C6}"/>
    </a:ext>
  </a:extLst>
</a:theme>
</file>

<file path=ppt/theme/theme2.xml><?xml version="1.0" encoding="utf-8"?>
<a:theme xmlns:a="http://schemas.openxmlformats.org/drawingml/2006/main" name="1_Moja tema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ja tema" id="{B5F9BDE9-1378-48E0-86F7-C39384CFC2DB}" vid="{C2897FE5-599B-4335-A059-A0B3E8A391C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Moja tema</Template>
  <TotalTime>395</TotalTime>
  <Words>692</Words>
  <Application>Microsoft Office PowerPoint</Application>
  <PresentationFormat>Široki zaslon</PresentationFormat>
  <Paragraphs>137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13</vt:i4>
      </vt:variant>
    </vt:vector>
  </HeadingPairs>
  <TitlesOfParts>
    <vt:vector size="19" baseType="lpstr">
      <vt:lpstr>Calibri</vt:lpstr>
      <vt:lpstr>Century Schoolbook</vt:lpstr>
      <vt:lpstr>Wingdings</vt:lpstr>
      <vt:lpstr>Wingdings 2</vt:lpstr>
      <vt:lpstr>Moja tema</vt:lpstr>
      <vt:lpstr>1_Moja tema</vt:lpstr>
      <vt:lpstr>Temperatura zraka</vt:lpstr>
      <vt:lpstr>Temperatura zraka</vt:lpstr>
      <vt:lpstr>Mjerenje temperature</vt:lpstr>
      <vt:lpstr>Što najviše utječe na temperaturu zraka?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Insolacija</vt:lpstr>
      <vt:lpstr>Nadmorska visina i temperatura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Tempertura zraka</dc:title>
  <dc:creator>Korisnik</dc:creator>
  <cp:lastModifiedBy>Korisnik</cp:lastModifiedBy>
  <cp:revision>32</cp:revision>
  <dcterms:created xsi:type="dcterms:W3CDTF">2022-11-28T09:18:05Z</dcterms:created>
  <dcterms:modified xsi:type="dcterms:W3CDTF">2022-11-30T19:57:58Z</dcterms:modified>
</cp:coreProperties>
</file>