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6" r:id="rId5"/>
    <p:sldId id="268" r:id="rId6"/>
    <p:sldId id="267" r:id="rId7"/>
    <p:sldId id="269" r:id="rId8"/>
    <p:sldId id="270" r:id="rId9"/>
    <p:sldId id="271" r:id="rId10"/>
    <p:sldId id="262" r:id="rId11"/>
    <p:sldId id="260" r:id="rId12"/>
    <p:sldId id="264" r:id="rId13"/>
    <p:sldId id="257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7C873C-C162-4E4C-9DC5-0001DF785AA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0EDF5F3-8AB4-4688-A89C-79F09D8FBE95}">
      <dgm:prSet/>
      <dgm:spPr/>
      <dgm:t>
        <a:bodyPr/>
        <a:lstStyle/>
        <a:p>
          <a:r>
            <a:rPr lang="hr-BA" dirty="0"/>
            <a:t>Kao što </a:t>
          </a:r>
          <a:r>
            <a:rPr lang="hr-BA" dirty="0" err="1"/>
            <a:t>Baudelaireova</a:t>
          </a:r>
          <a:r>
            <a:rPr lang="hr-BA" dirty="0"/>
            <a:t> pjesma </a:t>
          </a:r>
          <a:r>
            <a:rPr lang="hr-BA" i="1" dirty="0"/>
            <a:t>Suglasja</a:t>
          </a:r>
          <a:r>
            <a:rPr lang="hr-BA" dirty="0"/>
            <a:t> predstavlja izraz njegove poetike, tako je pjesma </a:t>
          </a:r>
          <a:r>
            <a:rPr lang="hr-BA" i="1" dirty="0"/>
            <a:t>Srodnost</a:t>
          </a:r>
          <a:r>
            <a:rPr lang="hr-BA" dirty="0"/>
            <a:t> izraz Matoševe poetike, poimanja umjetnosti i  stila.</a:t>
          </a:r>
          <a:endParaRPr lang="en-US" dirty="0"/>
        </a:p>
      </dgm:t>
    </dgm:pt>
    <dgm:pt modelId="{95FCFFE8-3541-414B-96AE-D8C08DF0CB41}" type="parTrans" cxnId="{76D364A6-49DA-428C-BF5B-106D43B43FA5}">
      <dgm:prSet/>
      <dgm:spPr/>
      <dgm:t>
        <a:bodyPr/>
        <a:lstStyle/>
        <a:p>
          <a:endParaRPr lang="en-US"/>
        </a:p>
      </dgm:t>
    </dgm:pt>
    <dgm:pt modelId="{8AB5A36F-8EEB-4BD4-B547-A17251D3A999}" type="sibTrans" cxnId="{76D364A6-49DA-428C-BF5B-106D43B43FA5}">
      <dgm:prSet/>
      <dgm:spPr/>
      <dgm:t>
        <a:bodyPr/>
        <a:lstStyle/>
        <a:p>
          <a:endParaRPr lang="en-US"/>
        </a:p>
      </dgm:t>
    </dgm:pt>
    <dgm:pt modelId="{08389851-8172-4888-AC37-4A0AEEE471B3}">
      <dgm:prSet/>
      <dgm:spPr/>
      <dgm:t>
        <a:bodyPr/>
        <a:lstStyle/>
        <a:p>
          <a:r>
            <a:rPr lang="hr-HR" dirty="0"/>
            <a:t>U svijetu otkriva neočekivane srodnosti, tajne veze među predmetima i pojavama iz prirode.</a:t>
          </a:r>
          <a:endParaRPr lang="en-US" dirty="0"/>
        </a:p>
      </dgm:t>
    </dgm:pt>
    <dgm:pt modelId="{3B51C925-7F5D-4542-A9D5-BCECE37EFF8A}" type="parTrans" cxnId="{A16EA45D-8F51-4963-AD8B-759CCE197A37}">
      <dgm:prSet/>
      <dgm:spPr/>
      <dgm:t>
        <a:bodyPr/>
        <a:lstStyle/>
        <a:p>
          <a:endParaRPr lang="en-US"/>
        </a:p>
      </dgm:t>
    </dgm:pt>
    <dgm:pt modelId="{903FC15F-FF85-4577-9688-16E2547D9484}" type="sibTrans" cxnId="{A16EA45D-8F51-4963-AD8B-759CCE197A37}">
      <dgm:prSet/>
      <dgm:spPr/>
      <dgm:t>
        <a:bodyPr/>
        <a:lstStyle/>
        <a:p>
          <a:endParaRPr lang="en-US"/>
        </a:p>
      </dgm:t>
    </dgm:pt>
    <dgm:pt modelId="{3546FD7A-0957-4B78-941A-0C5A74EA99BB}">
      <dgm:prSet/>
      <dgm:spPr/>
      <dgm:t>
        <a:bodyPr/>
        <a:lstStyle/>
        <a:p>
          <a:r>
            <a:rPr lang="hr-HR" dirty="0"/>
            <a:t>Miris – vodi do slutnje višeg života i do tajne duše (nevidljiv; simbol duše i duhovnosti). Slično značenje ima i glazba kao „najduhovnija od svih umjetnosti”.</a:t>
          </a:r>
        </a:p>
      </dgm:t>
    </dgm:pt>
    <dgm:pt modelId="{FFC2B2CE-5FEC-4B29-B03C-B3A86EDF3A6B}" type="parTrans" cxnId="{E758DB03-EF7B-47E1-8829-66C00F8C8561}">
      <dgm:prSet/>
      <dgm:spPr/>
      <dgm:t>
        <a:bodyPr/>
        <a:lstStyle/>
        <a:p>
          <a:endParaRPr lang="en-US"/>
        </a:p>
      </dgm:t>
    </dgm:pt>
    <dgm:pt modelId="{32C54667-BE9C-428D-A195-D274C9122914}" type="sibTrans" cxnId="{E758DB03-EF7B-47E1-8829-66C00F8C8561}">
      <dgm:prSet/>
      <dgm:spPr/>
      <dgm:t>
        <a:bodyPr/>
        <a:lstStyle/>
        <a:p>
          <a:endParaRPr lang="en-US"/>
        </a:p>
      </dgm:t>
    </dgm:pt>
    <dgm:pt modelId="{C8C898B9-8980-400F-8A5A-490C3F45B06B}">
      <dgm:prSet/>
      <dgm:spPr/>
      <dgm:t>
        <a:bodyPr/>
        <a:lstStyle/>
        <a:p>
          <a:r>
            <a:rPr lang="hr-HR" dirty="0"/>
            <a:t>Đurđica: cvijet koji simbolizira duhovnost; bogat unutrašnji život koji je u skladu, srodnosti s vanjskim svijetom.</a:t>
          </a:r>
          <a:endParaRPr lang="en-US" dirty="0"/>
        </a:p>
      </dgm:t>
    </dgm:pt>
    <dgm:pt modelId="{91C17A72-62AE-4EB2-B37C-BA65382269E7}" type="parTrans" cxnId="{E7C1974F-C4A2-4EFA-BCD8-95EC421D3DC9}">
      <dgm:prSet/>
      <dgm:spPr/>
      <dgm:t>
        <a:bodyPr/>
        <a:lstStyle/>
        <a:p>
          <a:endParaRPr lang="en-US"/>
        </a:p>
      </dgm:t>
    </dgm:pt>
    <dgm:pt modelId="{AC38B969-864A-45EA-9745-6F3786A100CE}" type="sibTrans" cxnId="{E7C1974F-C4A2-4EFA-BCD8-95EC421D3DC9}">
      <dgm:prSet/>
      <dgm:spPr/>
      <dgm:t>
        <a:bodyPr/>
        <a:lstStyle/>
        <a:p>
          <a:endParaRPr lang="en-US"/>
        </a:p>
      </dgm:t>
    </dgm:pt>
    <dgm:pt modelId="{DFB80AD8-DA92-4310-A77E-A4874FD1C263}">
      <dgm:prSet/>
      <dgm:spPr/>
      <dgm:t>
        <a:bodyPr/>
        <a:lstStyle/>
        <a:p>
          <a:r>
            <a:rPr lang="hr-HR" dirty="0"/>
            <a:t>Tročlani nizovi epiteta, glagola i imenica česti u Matoševim djelima (pjesničkim i proznim).</a:t>
          </a:r>
        </a:p>
      </dgm:t>
    </dgm:pt>
    <dgm:pt modelId="{040B27ED-4E80-4348-B45A-31A1745C5E33}" type="parTrans" cxnId="{4C2C1E19-36D3-48E6-9B0C-F1A6694E456C}">
      <dgm:prSet/>
      <dgm:spPr/>
      <dgm:t>
        <a:bodyPr/>
        <a:lstStyle/>
        <a:p>
          <a:endParaRPr lang="en-US"/>
        </a:p>
      </dgm:t>
    </dgm:pt>
    <dgm:pt modelId="{059CAF2A-F7BB-4C84-8EC9-CDBDAC2F58A3}" type="sibTrans" cxnId="{4C2C1E19-36D3-48E6-9B0C-F1A6694E456C}">
      <dgm:prSet/>
      <dgm:spPr/>
      <dgm:t>
        <a:bodyPr/>
        <a:lstStyle/>
        <a:p>
          <a:endParaRPr lang="en-US"/>
        </a:p>
      </dgm:t>
    </dgm:pt>
    <dgm:pt modelId="{70C72967-2278-44A3-8D17-A81300D39452}">
      <dgm:prSet/>
      <dgm:spPr/>
      <dgm:t>
        <a:bodyPr/>
        <a:lstStyle/>
        <a:p>
          <a:endParaRPr lang="en-US" dirty="0"/>
        </a:p>
      </dgm:t>
    </dgm:pt>
    <dgm:pt modelId="{9FF3E6B7-6CDE-4DAF-93D4-F08AAED1C254}" type="parTrans" cxnId="{EF834025-3438-4D16-AC57-0930971160E1}">
      <dgm:prSet/>
      <dgm:spPr/>
      <dgm:t>
        <a:bodyPr/>
        <a:lstStyle/>
        <a:p>
          <a:endParaRPr lang="en-US"/>
        </a:p>
      </dgm:t>
    </dgm:pt>
    <dgm:pt modelId="{DC105404-AD6C-43D5-81A2-697C6D31C6EF}" type="sibTrans" cxnId="{EF834025-3438-4D16-AC57-0930971160E1}">
      <dgm:prSet/>
      <dgm:spPr/>
      <dgm:t>
        <a:bodyPr/>
        <a:lstStyle/>
        <a:p>
          <a:endParaRPr lang="en-US"/>
        </a:p>
      </dgm:t>
    </dgm:pt>
    <dgm:pt modelId="{74E583B8-20F6-4A89-923D-94CF69D66677}" type="pres">
      <dgm:prSet presAssocID="{6E7C873C-C162-4E4C-9DC5-0001DF785AA5}" presName="vert0" presStyleCnt="0">
        <dgm:presLayoutVars>
          <dgm:dir/>
          <dgm:animOne val="branch"/>
          <dgm:animLvl val="lvl"/>
        </dgm:presLayoutVars>
      </dgm:prSet>
      <dgm:spPr/>
    </dgm:pt>
    <dgm:pt modelId="{67151A2E-CEB5-44AB-B939-21867397F756}" type="pres">
      <dgm:prSet presAssocID="{10EDF5F3-8AB4-4688-A89C-79F09D8FBE95}" presName="thickLine" presStyleLbl="alignNode1" presStyleIdx="0" presStyleCnt="6"/>
      <dgm:spPr/>
    </dgm:pt>
    <dgm:pt modelId="{4BC801A2-4AF3-4758-9C98-302C52E241AF}" type="pres">
      <dgm:prSet presAssocID="{10EDF5F3-8AB4-4688-A89C-79F09D8FBE95}" presName="horz1" presStyleCnt="0"/>
      <dgm:spPr/>
    </dgm:pt>
    <dgm:pt modelId="{DF879055-EA26-4BB1-BFB6-49135BE6514B}" type="pres">
      <dgm:prSet presAssocID="{10EDF5F3-8AB4-4688-A89C-79F09D8FBE95}" presName="tx1" presStyleLbl="revTx" presStyleIdx="0" presStyleCnt="6"/>
      <dgm:spPr/>
    </dgm:pt>
    <dgm:pt modelId="{49039C71-B502-4EC7-856A-05CC8C75B13D}" type="pres">
      <dgm:prSet presAssocID="{10EDF5F3-8AB4-4688-A89C-79F09D8FBE95}" presName="vert1" presStyleCnt="0"/>
      <dgm:spPr/>
    </dgm:pt>
    <dgm:pt modelId="{79F540A6-5D93-4ED1-9364-81D0BD1384CE}" type="pres">
      <dgm:prSet presAssocID="{08389851-8172-4888-AC37-4A0AEEE471B3}" presName="thickLine" presStyleLbl="alignNode1" presStyleIdx="1" presStyleCnt="6"/>
      <dgm:spPr/>
    </dgm:pt>
    <dgm:pt modelId="{11081085-92A5-405D-8884-1FEBF2352519}" type="pres">
      <dgm:prSet presAssocID="{08389851-8172-4888-AC37-4A0AEEE471B3}" presName="horz1" presStyleCnt="0"/>
      <dgm:spPr/>
    </dgm:pt>
    <dgm:pt modelId="{A3799308-98DD-4D49-BB7A-9DA5E348226E}" type="pres">
      <dgm:prSet presAssocID="{08389851-8172-4888-AC37-4A0AEEE471B3}" presName="tx1" presStyleLbl="revTx" presStyleIdx="1" presStyleCnt="6"/>
      <dgm:spPr/>
    </dgm:pt>
    <dgm:pt modelId="{F7366BEB-D9D7-4534-BB70-F2060869995A}" type="pres">
      <dgm:prSet presAssocID="{08389851-8172-4888-AC37-4A0AEEE471B3}" presName="vert1" presStyleCnt="0"/>
      <dgm:spPr/>
    </dgm:pt>
    <dgm:pt modelId="{B1328E69-05E6-4182-B2EB-8A45F8FE5DED}" type="pres">
      <dgm:prSet presAssocID="{3546FD7A-0957-4B78-941A-0C5A74EA99BB}" presName="thickLine" presStyleLbl="alignNode1" presStyleIdx="2" presStyleCnt="6"/>
      <dgm:spPr/>
    </dgm:pt>
    <dgm:pt modelId="{8D681B55-2CE2-49F6-A0AB-D72A145755B5}" type="pres">
      <dgm:prSet presAssocID="{3546FD7A-0957-4B78-941A-0C5A74EA99BB}" presName="horz1" presStyleCnt="0"/>
      <dgm:spPr/>
    </dgm:pt>
    <dgm:pt modelId="{1EE3C155-EB5B-4CF5-B813-B41288BFC8CB}" type="pres">
      <dgm:prSet presAssocID="{3546FD7A-0957-4B78-941A-0C5A74EA99BB}" presName="tx1" presStyleLbl="revTx" presStyleIdx="2" presStyleCnt="6"/>
      <dgm:spPr/>
    </dgm:pt>
    <dgm:pt modelId="{29800D6E-2F24-47AE-94DB-337744B8E268}" type="pres">
      <dgm:prSet presAssocID="{3546FD7A-0957-4B78-941A-0C5A74EA99BB}" presName="vert1" presStyleCnt="0"/>
      <dgm:spPr/>
    </dgm:pt>
    <dgm:pt modelId="{52B45CAF-A7ED-4071-8BD5-461BDCF09D88}" type="pres">
      <dgm:prSet presAssocID="{C8C898B9-8980-400F-8A5A-490C3F45B06B}" presName="thickLine" presStyleLbl="alignNode1" presStyleIdx="3" presStyleCnt="6"/>
      <dgm:spPr/>
    </dgm:pt>
    <dgm:pt modelId="{AF9035BD-3943-49D9-B027-63F5912065EC}" type="pres">
      <dgm:prSet presAssocID="{C8C898B9-8980-400F-8A5A-490C3F45B06B}" presName="horz1" presStyleCnt="0"/>
      <dgm:spPr/>
    </dgm:pt>
    <dgm:pt modelId="{45CE4935-FA2B-407D-86B1-EAEBE95A78CC}" type="pres">
      <dgm:prSet presAssocID="{C8C898B9-8980-400F-8A5A-490C3F45B06B}" presName="tx1" presStyleLbl="revTx" presStyleIdx="3" presStyleCnt="6"/>
      <dgm:spPr/>
    </dgm:pt>
    <dgm:pt modelId="{2902804E-9F2D-4A8D-B803-683F13AD6BBB}" type="pres">
      <dgm:prSet presAssocID="{C8C898B9-8980-400F-8A5A-490C3F45B06B}" presName="vert1" presStyleCnt="0"/>
      <dgm:spPr/>
    </dgm:pt>
    <dgm:pt modelId="{406451A5-D0BB-4E6A-A53C-5B5414CCB34C}" type="pres">
      <dgm:prSet presAssocID="{DFB80AD8-DA92-4310-A77E-A4874FD1C263}" presName="thickLine" presStyleLbl="alignNode1" presStyleIdx="4" presStyleCnt="6"/>
      <dgm:spPr/>
    </dgm:pt>
    <dgm:pt modelId="{FBA09AF0-9977-45ED-AABB-22ED04AEA8AE}" type="pres">
      <dgm:prSet presAssocID="{DFB80AD8-DA92-4310-A77E-A4874FD1C263}" presName="horz1" presStyleCnt="0"/>
      <dgm:spPr/>
    </dgm:pt>
    <dgm:pt modelId="{187E630B-1743-44AA-A83B-1788B93EAEE1}" type="pres">
      <dgm:prSet presAssocID="{DFB80AD8-DA92-4310-A77E-A4874FD1C263}" presName="tx1" presStyleLbl="revTx" presStyleIdx="4" presStyleCnt="6"/>
      <dgm:spPr/>
    </dgm:pt>
    <dgm:pt modelId="{CF8FA10D-967C-4AF3-A34F-E4089FBE8E8A}" type="pres">
      <dgm:prSet presAssocID="{DFB80AD8-DA92-4310-A77E-A4874FD1C263}" presName="vert1" presStyleCnt="0"/>
      <dgm:spPr/>
    </dgm:pt>
    <dgm:pt modelId="{E412F3CD-0C0B-4043-94D1-F91CE55B7447}" type="pres">
      <dgm:prSet presAssocID="{70C72967-2278-44A3-8D17-A81300D39452}" presName="thickLine" presStyleLbl="alignNode1" presStyleIdx="5" presStyleCnt="6"/>
      <dgm:spPr/>
    </dgm:pt>
    <dgm:pt modelId="{A76C8AF5-C768-4D41-B497-8031D2FCB04B}" type="pres">
      <dgm:prSet presAssocID="{70C72967-2278-44A3-8D17-A81300D39452}" presName="horz1" presStyleCnt="0"/>
      <dgm:spPr/>
    </dgm:pt>
    <dgm:pt modelId="{009D670E-BF9C-4033-A00F-D2B7121B0493}" type="pres">
      <dgm:prSet presAssocID="{70C72967-2278-44A3-8D17-A81300D39452}" presName="tx1" presStyleLbl="revTx" presStyleIdx="5" presStyleCnt="6"/>
      <dgm:spPr/>
    </dgm:pt>
    <dgm:pt modelId="{A32C242F-1154-4AA6-8903-92D19EBB3F36}" type="pres">
      <dgm:prSet presAssocID="{70C72967-2278-44A3-8D17-A81300D39452}" presName="vert1" presStyleCnt="0"/>
      <dgm:spPr/>
    </dgm:pt>
  </dgm:ptLst>
  <dgm:cxnLst>
    <dgm:cxn modelId="{E758DB03-EF7B-47E1-8829-66C00F8C8561}" srcId="{6E7C873C-C162-4E4C-9DC5-0001DF785AA5}" destId="{3546FD7A-0957-4B78-941A-0C5A74EA99BB}" srcOrd="2" destOrd="0" parTransId="{FFC2B2CE-5FEC-4B29-B03C-B3A86EDF3A6B}" sibTransId="{32C54667-BE9C-428D-A195-D274C9122914}"/>
    <dgm:cxn modelId="{F30DEB0C-45FD-45E4-967A-B2A2613B4997}" type="presOf" srcId="{6E7C873C-C162-4E4C-9DC5-0001DF785AA5}" destId="{74E583B8-20F6-4A89-923D-94CF69D66677}" srcOrd="0" destOrd="0" presId="urn:microsoft.com/office/officeart/2008/layout/LinedList"/>
    <dgm:cxn modelId="{4C2C1E19-36D3-48E6-9B0C-F1A6694E456C}" srcId="{6E7C873C-C162-4E4C-9DC5-0001DF785AA5}" destId="{DFB80AD8-DA92-4310-A77E-A4874FD1C263}" srcOrd="4" destOrd="0" parTransId="{040B27ED-4E80-4348-B45A-31A1745C5E33}" sibTransId="{059CAF2A-F7BB-4C84-8EC9-CDBDAC2F58A3}"/>
    <dgm:cxn modelId="{EF834025-3438-4D16-AC57-0930971160E1}" srcId="{6E7C873C-C162-4E4C-9DC5-0001DF785AA5}" destId="{70C72967-2278-44A3-8D17-A81300D39452}" srcOrd="5" destOrd="0" parTransId="{9FF3E6B7-6CDE-4DAF-93D4-F08AAED1C254}" sibTransId="{DC105404-AD6C-43D5-81A2-697C6D31C6EF}"/>
    <dgm:cxn modelId="{E85C3429-E9E4-482D-9C9E-AC85A01FC00A}" type="presOf" srcId="{3546FD7A-0957-4B78-941A-0C5A74EA99BB}" destId="{1EE3C155-EB5B-4CF5-B813-B41288BFC8CB}" srcOrd="0" destOrd="0" presId="urn:microsoft.com/office/officeart/2008/layout/LinedList"/>
    <dgm:cxn modelId="{0A7D933E-8625-4671-93CC-BB20016F7F37}" type="presOf" srcId="{70C72967-2278-44A3-8D17-A81300D39452}" destId="{009D670E-BF9C-4033-A00F-D2B7121B0493}" srcOrd="0" destOrd="0" presId="urn:microsoft.com/office/officeart/2008/layout/LinedList"/>
    <dgm:cxn modelId="{A16EA45D-8F51-4963-AD8B-759CCE197A37}" srcId="{6E7C873C-C162-4E4C-9DC5-0001DF785AA5}" destId="{08389851-8172-4888-AC37-4A0AEEE471B3}" srcOrd="1" destOrd="0" parTransId="{3B51C925-7F5D-4542-A9D5-BCECE37EFF8A}" sibTransId="{903FC15F-FF85-4577-9688-16E2547D9484}"/>
    <dgm:cxn modelId="{514A326D-3029-43C0-BCDA-11397EC2DA6A}" type="presOf" srcId="{DFB80AD8-DA92-4310-A77E-A4874FD1C263}" destId="{187E630B-1743-44AA-A83B-1788B93EAEE1}" srcOrd="0" destOrd="0" presId="urn:microsoft.com/office/officeart/2008/layout/LinedList"/>
    <dgm:cxn modelId="{E7C1974F-C4A2-4EFA-BCD8-95EC421D3DC9}" srcId="{6E7C873C-C162-4E4C-9DC5-0001DF785AA5}" destId="{C8C898B9-8980-400F-8A5A-490C3F45B06B}" srcOrd="3" destOrd="0" parTransId="{91C17A72-62AE-4EB2-B37C-BA65382269E7}" sibTransId="{AC38B969-864A-45EA-9745-6F3786A100CE}"/>
    <dgm:cxn modelId="{C2594D8C-D661-48C1-A2FD-9997F7D19131}" type="presOf" srcId="{C8C898B9-8980-400F-8A5A-490C3F45B06B}" destId="{45CE4935-FA2B-407D-86B1-EAEBE95A78CC}" srcOrd="0" destOrd="0" presId="urn:microsoft.com/office/officeart/2008/layout/LinedList"/>
    <dgm:cxn modelId="{76D364A6-49DA-428C-BF5B-106D43B43FA5}" srcId="{6E7C873C-C162-4E4C-9DC5-0001DF785AA5}" destId="{10EDF5F3-8AB4-4688-A89C-79F09D8FBE95}" srcOrd="0" destOrd="0" parTransId="{95FCFFE8-3541-414B-96AE-D8C08DF0CB41}" sibTransId="{8AB5A36F-8EEB-4BD4-B547-A17251D3A999}"/>
    <dgm:cxn modelId="{97FEC7A9-002E-4751-8CCD-9D81CA0BCE3F}" type="presOf" srcId="{10EDF5F3-8AB4-4688-A89C-79F09D8FBE95}" destId="{DF879055-EA26-4BB1-BFB6-49135BE6514B}" srcOrd="0" destOrd="0" presId="urn:microsoft.com/office/officeart/2008/layout/LinedList"/>
    <dgm:cxn modelId="{2F7D7ECF-9C10-4D0D-B345-7AF8E6C2762E}" type="presOf" srcId="{08389851-8172-4888-AC37-4A0AEEE471B3}" destId="{A3799308-98DD-4D49-BB7A-9DA5E348226E}" srcOrd="0" destOrd="0" presId="urn:microsoft.com/office/officeart/2008/layout/LinedList"/>
    <dgm:cxn modelId="{89F77266-B21A-4E30-B3CC-510064A039F0}" type="presParOf" srcId="{74E583B8-20F6-4A89-923D-94CF69D66677}" destId="{67151A2E-CEB5-44AB-B939-21867397F756}" srcOrd="0" destOrd="0" presId="urn:microsoft.com/office/officeart/2008/layout/LinedList"/>
    <dgm:cxn modelId="{6AB22EBA-355B-40E8-A53F-B5899874301A}" type="presParOf" srcId="{74E583B8-20F6-4A89-923D-94CF69D66677}" destId="{4BC801A2-4AF3-4758-9C98-302C52E241AF}" srcOrd="1" destOrd="0" presId="urn:microsoft.com/office/officeart/2008/layout/LinedList"/>
    <dgm:cxn modelId="{300E13BE-8D05-49CE-B854-783A8B338DEB}" type="presParOf" srcId="{4BC801A2-4AF3-4758-9C98-302C52E241AF}" destId="{DF879055-EA26-4BB1-BFB6-49135BE6514B}" srcOrd="0" destOrd="0" presId="urn:microsoft.com/office/officeart/2008/layout/LinedList"/>
    <dgm:cxn modelId="{D20784E0-04CF-4080-89EA-6547346265B7}" type="presParOf" srcId="{4BC801A2-4AF3-4758-9C98-302C52E241AF}" destId="{49039C71-B502-4EC7-856A-05CC8C75B13D}" srcOrd="1" destOrd="0" presId="urn:microsoft.com/office/officeart/2008/layout/LinedList"/>
    <dgm:cxn modelId="{8FDE78C0-2131-4C7B-A7E7-95CBBEDF1CE8}" type="presParOf" srcId="{74E583B8-20F6-4A89-923D-94CF69D66677}" destId="{79F540A6-5D93-4ED1-9364-81D0BD1384CE}" srcOrd="2" destOrd="0" presId="urn:microsoft.com/office/officeart/2008/layout/LinedList"/>
    <dgm:cxn modelId="{03F13640-FAE6-4A90-ADAB-226741E4FE1D}" type="presParOf" srcId="{74E583B8-20F6-4A89-923D-94CF69D66677}" destId="{11081085-92A5-405D-8884-1FEBF2352519}" srcOrd="3" destOrd="0" presId="urn:microsoft.com/office/officeart/2008/layout/LinedList"/>
    <dgm:cxn modelId="{DC7D93CE-3EF9-44AC-A5E7-ADE46058A915}" type="presParOf" srcId="{11081085-92A5-405D-8884-1FEBF2352519}" destId="{A3799308-98DD-4D49-BB7A-9DA5E348226E}" srcOrd="0" destOrd="0" presId="urn:microsoft.com/office/officeart/2008/layout/LinedList"/>
    <dgm:cxn modelId="{4F802EDF-6CDD-4830-8EA7-2BF137B4686F}" type="presParOf" srcId="{11081085-92A5-405D-8884-1FEBF2352519}" destId="{F7366BEB-D9D7-4534-BB70-F2060869995A}" srcOrd="1" destOrd="0" presId="urn:microsoft.com/office/officeart/2008/layout/LinedList"/>
    <dgm:cxn modelId="{095EA650-57A2-44B8-886F-6C4513649A44}" type="presParOf" srcId="{74E583B8-20F6-4A89-923D-94CF69D66677}" destId="{B1328E69-05E6-4182-B2EB-8A45F8FE5DED}" srcOrd="4" destOrd="0" presId="urn:microsoft.com/office/officeart/2008/layout/LinedList"/>
    <dgm:cxn modelId="{DE6DF1C2-7FE9-46EE-8BA2-65B0BF7232E1}" type="presParOf" srcId="{74E583B8-20F6-4A89-923D-94CF69D66677}" destId="{8D681B55-2CE2-49F6-A0AB-D72A145755B5}" srcOrd="5" destOrd="0" presId="urn:microsoft.com/office/officeart/2008/layout/LinedList"/>
    <dgm:cxn modelId="{E75B4F54-2B1D-480A-A227-469CE835269F}" type="presParOf" srcId="{8D681B55-2CE2-49F6-A0AB-D72A145755B5}" destId="{1EE3C155-EB5B-4CF5-B813-B41288BFC8CB}" srcOrd="0" destOrd="0" presId="urn:microsoft.com/office/officeart/2008/layout/LinedList"/>
    <dgm:cxn modelId="{2B30228D-2328-4C70-9256-355A302EC65F}" type="presParOf" srcId="{8D681B55-2CE2-49F6-A0AB-D72A145755B5}" destId="{29800D6E-2F24-47AE-94DB-337744B8E268}" srcOrd="1" destOrd="0" presId="urn:microsoft.com/office/officeart/2008/layout/LinedList"/>
    <dgm:cxn modelId="{3990CCFC-1339-47AC-A88F-73033E683B0E}" type="presParOf" srcId="{74E583B8-20F6-4A89-923D-94CF69D66677}" destId="{52B45CAF-A7ED-4071-8BD5-461BDCF09D88}" srcOrd="6" destOrd="0" presId="urn:microsoft.com/office/officeart/2008/layout/LinedList"/>
    <dgm:cxn modelId="{884F90E8-0114-4F8E-8EA3-17B77A5A9627}" type="presParOf" srcId="{74E583B8-20F6-4A89-923D-94CF69D66677}" destId="{AF9035BD-3943-49D9-B027-63F5912065EC}" srcOrd="7" destOrd="0" presId="urn:microsoft.com/office/officeart/2008/layout/LinedList"/>
    <dgm:cxn modelId="{72042421-D363-4EE8-82C7-802E7EE6C914}" type="presParOf" srcId="{AF9035BD-3943-49D9-B027-63F5912065EC}" destId="{45CE4935-FA2B-407D-86B1-EAEBE95A78CC}" srcOrd="0" destOrd="0" presId="urn:microsoft.com/office/officeart/2008/layout/LinedList"/>
    <dgm:cxn modelId="{F7470DD6-A933-444A-82D9-B84DF7831046}" type="presParOf" srcId="{AF9035BD-3943-49D9-B027-63F5912065EC}" destId="{2902804E-9F2D-4A8D-B803-683F13AD6BBB}" srcOrd="1" destOrd="0" presId="urn:microsoft.com/office/officeart/2008/layout/LinedList"/>
    <dgm:cxn modelId="{398B8B52-3AD6-4E4E-809A-3AA5AFA06735}" type="presParOf" srcId="{74E583B8-20F6-4A89-923D-94CF69D66677}" destId="{406451A5-D0BB-4E6A-A53C-5B5414CCB34C}" srcOrd="8" destOrd="0" presId="urn:microsoft.com/office/officeart/2008/layout/LinedList"/>
    <dgm:cxn modelId="{F1A947DA-FC1C-46E7-A59A-5A1DB4DA16AB}" type="presParOf" srcId="{74E583B8-20F6-4A89-923D-94CF69D66677}" destId="{FBA09AF0-9977-45ED-AABB-22ED04AEA8AE}" srcOrd="9" destOrd="0" presId="urn:microsoft.com/office/officeart/2008/layout/LinedList"/>
    <dgm:cxn modelId="{97FA37FA-57C7-4B86-B0CA-90BA70287BE3}" type="presParOf" srcId="{FBA09AF0-9977-45ED-AABB-22ED04AEA8AE}" destId="{187E630B-1743-44AA-A83B-1788B93EAEE1}" srcOrd="0" destOrd="0" presId="urn:microsoft.com/office/officeart/2008/layout/LinedList"/>
    <dgm:cxn modelId="{ED99C0D1-51A7-41E8-B0C9-E832DF18542C}" type="presParOf" srcId="{FBA09AF0-9977-45ED-AABB-22ED04AEA8AE}" destId="{CF8FA10D-967C-4AF3-A34F-E4089FBE8E8A}" srcOrd="1" destOrd="0" presId="urn:microsoft.com/office/officeart/2008/layout/LinedList"/>
    <dgm:cxn modelId="{2D67FC0C-5F7A-4DAB-A835-03F3089B52F2}" type="presParOf" srcId="{74E583B8-20F6-4A89-923D-94CF69D66677}" destId="{E412F3CD-0C0B-4043-94D1-F91CE55B7447}" srcOrd="10" destOrd="0" presId="urn:microsoft.com/office/officeart/2008/layout/LinedList"/>
    <dgm:cxn modelId="{E3AB0F1D-581D-4B82-8669-C564EA910BF1}" type="presParOf" srcId="{74E583B8-20F6-4A89-923D-94CF69D66677}" destId="{A76C8AF5-C768-4D41-B497-8031D2FCB04B}" srcOrd="11" destOrd="0" presId="urn:microsoft.com/office/officeart/2008/layout/LinedList"/>
    <dgm:cxn modelId="{6CAFEF2C-7401-48C8-8CCA-180850847498}" type="presParOf" srcId="{A76C8AF5-C768-4D41-B497-8031D2FCB04B}" destId="{009D670E-BF9C-4033-A00F-D2B7121B0493}" srcOrd="0" destOrd="0" presId="urn:microsoft.com/office/officeart/2008/layout/LinedList"/>
    <dgm:cxn modelId="{519E4B61-469F-4807-83F2-4A98C3C41F16}" type="presParOf" srcId="{A76C8AF5-C768-4D41-B497-8031D2FCB04B}" destId="{A32C242F-1154-4AA6-8903-92D19EBB3F3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51A2E-CEB5-44AB-B939-21867397F756}">
      <dsp:nvSpPr>
        <dsp:cNvPr id="0" name=""/>
        <dsp:cNvSpPr/>
      </dsp:nvSpPr>
      <dsp:spPr>
        <a:xfrm>
          <a:off x="0" y="3162"/>
          <a:ext cx="72400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79055-EA26-4BB1-BFB6-49135BE6514B}">
      <dsp:nvSpPr>
        <dsp:cNvPr id="0" name=""/>
        <dsp:cNvSpPr/>
      </dsp:nvSpPr>
      <dsp:spPr>
        <a:xfrm>
          <a:off x="0" y="3162"/>
          <a:ext cx="7240043" cy="1078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100" kern="1200" dirty="0"/>
            <a:t>Kao što </a:t>
          </a:r>
          <a:r>
            <a:rPr lang="hr-BA" sz="2100" kern="1200" dirty="0" err="1"/>
            <a:t>Baudelaireova</a:t>
          </a:r>
          <a:r>
            <a:rPr lang="hr-BA" sz="2100" kern="1200" dirty="0"/>
            <a:t> pjesma </a:t>
          </a:r>
          <a:r>
            <a:rPr lang="hr-BA" sz="2100" i="1" kern="1200" dirty="0"/>
            <a:t>Suglasja</a:t>
          </a:r>
          <a:r>
            <a:rPr lang="hr-BA" sz="2100" kern="1200" dirty="0"/>
            <a:t> predstavlja izraz njegove poetike, tako je pjesma </a:t>
          </a:r>
          <a:r>
            <a:rPr lang="hr-BA" sz="2100" i="1" kern="1200" dirty="0"/>
            <a:t>Srodnost</a:t>
          </a:r>
          <a:r>
            <a:rPr lang="hr-BA" sz="2100" kern="1200" dirty="0"/>
            <a:t> izraz Matoševe poetike, poimanja umjetnosti i  stila.</a:t>
          </a:r>
          <a:endParaRPr lang="en-US" sz="2100" kern="1200" dirty="0"/>
        </a:p>
      </dsp:txBody>
      <dsp:txXfrm>
        <a:off x="0" y="3162"/>
        <a:ext cx="7240043" cy="1078377"/>
      </dsp:txXfrm>
    </dsp:sp>
    <dsp:sp modelId="{79F540A6-5D93-4ED1-9364-81D0BD1384CE}">
      <dsp:nvSpPr>
        <dsp:cNvPr id="0" name=""/>
        <dsp:cNvSpPr/>
      </dsp:nvSpPr>
      <dsp:spPr>
        <a:xfrm>
          <a:off x="0" y="1081539"/>
          <a:ext cx="7240043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799308-98DD-4D49-BB7A-9DA5E348226E}">
      <dsp:nvSpPr>
        <dsp:cNvPr id="0" name=""/>
        <dsp:cNvSpPr/>
      </dsp:nvSpPr>
      <dsp:spPr>
        <a:xfrm>
          <a:off x="0" y="1081539"/>
          <a:ext cx="7240043" cy="1078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U svijetu otkriva neočekivane srodnosti, tajne veze među predmetima i pojavama iz prirode.</a:t>
          </a:r>
          <a:endParaRPr lang="en-US" sz="2100" kern="1200" dirty="0"/>
        </a:p>
      </dsp:txBody>
      <dsp:txXfrm>
        <a:off x="0" y="1081539"/>
        <a:ext cx="7240043" cy="1078377"/>
      </dsp:txXfrm>
    </dsp:sp>
    <dsp:sp modelId="{B1328E69-05E6-4182-B2EB-8A45F8FE5DED}">
      <dsp:nvSpPr>
        <dsp:cNvPr id="0" name=""/>
        <dsp:cNvSpPr/>
      </dsp:nvSpPr>
      <dsp:spPr>
        <a:xfrm>
          <a:off x="0" y="2159916"/>
          <a:ext cx="7240043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3C155-EB5B-4CF5-B813-B41288BFC8CB}">
      <dsp:nvSpPr>
        <dsp:cNvPr id="0" name=""/>
        <dsp:cNvSpPr/>
      </dsp:nvSpPr>
      <dsp:spPr>
        <a:xfrm>
          <a:off x="0" y="2159916"/>
          <a:ext cx="7240043" cy="1078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Miris – vodi do slutnje višeg života i do tajne duše (nevidljiv; simbol duše i duhovnosti). Slično značenje ima i glazba kao „najduhovnija od svih umjetnosti”.</a:t>
          </a:r>
        </a:p>
      </dsp:txBody>
      <dsp:txXfrm>
        <a:off x="0" y="2159916"/>
        <a:ext cx="7240043" cy="1078377"/>
      </dsp:txXfrm>
    </dsp:sp>
    <dsp:sp modelId="{52B45CAF-A7ED-4071-8BD5-461BDCF09D88}">
      <dsp:nvSpPr>
        <dsp:cNvPr id="0" name=""/>
        <dsp:cNvSpPr/>
      </dsp:nvSpPr>
      <dsp:spPr>
        <a:xfrm>
          <a:off x="0" y="3238293"/>
          <a:ext cx="7240043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E4935-FA2B-407D-86B1-EAEBE95A78CC}">
      <dsp:nvSpPr>
        <dsp:cNvPr id="0" name=""/>
        <dsp:cNvSpPr/>
      </dsp:nvSpPr>
      <dsp:spPr>
        <a:xfrm>
          <a:off x="0" y="3238294"/>
          <a:ext cx="7240043" cy="1078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Đurđica: cvijet koji simbolizira duhovnost; bogat unutrašnji život koji je u skladu, srodnosti s vanjskim svijetom.</a:t>
          </a:r>
          <a:endParaRPr lang="en-US" sz="2100" kern="1200" dirty="0"/>
        </a:p>
      </dsp:txBody>
      <dsp:txXfrm>
        <a:off x="0" y="3238294"/>
        <a:ext cx="7240043" cy="1078377"/>
      </dsp:txXfrm>
    </dsp:sp>
    <dsp:sp modelId="{406451A5-D0BB-4E6A-A53C-5B5414CCB34C}">
      <dsp:nvSpPr>
        <dsp:cNvPr id="0" name=""/>
        <dsp:cNvSpPr/>
      </dsp:nvSpPr>
      <dsp:spPr>
        <a:xfrm>
          <a:off x="0" y="4316671"/>
          <a:ext cx="7240043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E630B-1743-44AA-A83B-1788B93EAEE1}">
      <dsp:nvSpPr>
        <dsp:cNvPr id="0" name=""/>
        <dsp:cNvSpPr/>
      </dsp:nvSpPr>
      <dsp:spPr>
        <a:xfrm>
          <a:off x="0" y="4316671"/>
          <a:ext cx="7240043" cy="1078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Tročlani nizovi epiteta, glagola i imenica česti u Matoševim djelima (pjesničkim i proznim).</a:t>
          </a:r>
        </a:p>
      </dsp:txBody>
      <dsp:txXfrm>
        <a:off x="0" y="4316671"/>
        <a:ext cx="7240043" cy="1078377"/>
      </dsp:txXfrm>
    </dsp:sp>
    <dsp:sp modelId="{E412F3CD-0C0B-4043-94D1-F91CE55B7447}">
      <dsp:nvSpPr>
        <dsp:cNvPr id="0" name=""/>
        <dsp:cNvSpPr/>
      </dsp:nvSpPr>
      <dsp:spPr>
        <a:xfrm>
          <a:off x="0" y="5395048"/>
          <a:ext cx="7240043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9D670E-BF9C-4033-A00F-D2B7121B0493}">
      <dsp:nvSpPr>
        <dsp:cNvPr id="0" name=""/>
        <dsp:cNvSpPr/>
      </dsp:nvSpPr>
      <dsp:spPr>
        <a:xfrm>
          <a:off x="0" y="5395048"/>
          <a:ext cx="7240043" cy="1078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0" y="5395048"/>
        <a:ext cx="7240043" cy="1078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95CF11-A18B-4B33-936E-6AC684CED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BEA8275-3F01-401B-8440-26077572E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2FFA7C0-F64C-425E-9BE4-52D7F1BEE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BB5-4176-4D6D-BE37-6FDAEBE61686}" type="datetimeFigureOut">
              <a:rPr lang="hr-HR" smtClean="0"/>
              <a:t>25.9.2020.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6E99E2B-B2D6-4C14-9835-4413D3C92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EA8D4F7-5781-4E46-8501-30E4602A2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365A-8732-44EB-A5FB-D2B4F2C388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0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B75FE9-1635-4950-AF0D-C07A28EE9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2174E9E-7FEC-4138-BE95-19F032157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FBF356D-E3D7-467E-AD55-B945DE2E1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BB5-4176-4D6D-BE37-6FDAEBE61686}" type="datetimeFigureOut">
              <a:rPr lang="hr-HR" smtClean="0"/>
              <a:t>25.9.2020.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C39D26D-6639-4E18-ADA4-857DC1C9A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B075CAF-E15C-499E-B662-F36AE550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365A-8732-44EB-A5FB-D2B4F2C388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030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73D1223-63AF-4224-94B8-04A6B30DE5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99C55B9-9F75-41C4-871A-A30ED38A5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3DE8776-F2A6-444D-B57D-10EEABF9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BB5-4176-4D6D-BE37-6FDAEBE61686}" type="datetimeFigureOut">
              <a:rPr lang="hr-HR" smtClean="0"/>
              <a:t>25.9.2020.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27088B5-A474-4774-B85C-6B8C5106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13F8DB7-D3D1-4E34-9EE3-EE554FD1F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365A-8732-44EB-A5FB-D2B4F2C388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799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96FFD8-CAA2-4F45-993C-D692C15C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576BDB-738B-458A-8DFD-CCBEFBFC5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AA29D9B-E762-42E2-ADD9-89FC1496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BB5-4176-4D6D-BE37-6FDAEBE61686}" type="datetimeFigureOut">
              <a:rPr lang="hr-HR" smtClean="0"/>
              <a:t>25.9.2020.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550AF9C-4B44-4DFF-A101-DB922225E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5ED3ACB-C5BF-448F-A4B0-13C89C7D3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365A-8732-44EB-A5FB-D2B4F2C388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242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718307-737A-40C2-9EEB-423D5B9A2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F4ED874-F1FB-470B-8490-0D9921704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C0519D6-CF35-446F-BB91-B6CE211AE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BB5-4176-4D6D-BE37-6FDAEBE61686}" type="datetimeFigureOut">
              <a:rPr lang="hr-HR" smtClean="0"/>
              <a:t>25.9.2020.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B914CED-68A5-43BB-8745-D8096564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6651388-0DC4-43D3-979E-20F4922D5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365A-8732-44EB-A5FB-D2B4F2C388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411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9B1FFD-B40C-4B9D-9C99-B2116DBB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9D7588-CA69-4DA4-98F4-0A042F83D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C3CD6D9-30FF-4339-A7FC-A0B3F02C6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E3D1D3E-8A0A-4F1F-B58F-D8241FB15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BB5-4176-4D6D-BE37-6FDAEBE61686}" type="datetimeFigureOut">
              <a:rPr lang="hr-HR" smtClean="0"/>
              <a:t>25.9.2020.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91A5BDC-2FC8-4F14-936E-EE3A17F4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3490E4B-7076-4790-9435-62EC9C20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365A-8732-44EB-A5FB-D2B4F2C388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857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5E6865-704F-47FC-9187-92F4AEB85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3A5E242-CA2C-4A4C-8076-422BCE761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5CEF393-CF79-4E42-8133-AA399E4B5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0AC1A90-01A5-4569-A118-8B5FCF1B64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10559C5-9754-480C-8BFA-2875B0893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B1A23600-F2B4-4D79-877A-7C71EC27B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BB5-4176-4D6D-BE37-6FDAEBE61686}" type="datetimeFigureOut">
              <a:rPr lang="hr-HR" smtClean="0"/>
              <a:t>25.9.2020.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3EC9F89D-9D14-45BF-981C-3AB9E39D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AA9C8F1C-EF3C-4B1F-BF8F-DD5BADF5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365A-8732-44EB-A5FB-D2B4F2C388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343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64CBFF-24FB-4E58-AA46-C0B2D259D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7203EB6-A419-4E97-9BF0-F18F1563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BB5-4176-4D6D-BE37-6FDAEBE61686}" type="datetimeFigureOut">
              <a:rPr lang="hr-HR" smtClean="0"/>
              <a:t>25.9.2020.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6E2FA3F-BECE-4CA2-8F35-B34F7518B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66779DE-4C50-49E4-BFE9-30581BA3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365A-8732-44EB-A5FB-D2B4F2C388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455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D504715-E93A-4AE0-92CC-714CD279D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BB5-4176-4D6D-BE37-6FDAEBE61686}" type="datetimeFigureOut">
              <a:rPr lang="hr-HR" smtClean="0"/>
              <a:t>25.9.2020.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38494E9-4E3C-44A0-AE06-BDF98E402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795DC6D-649F-4668-B392-B62597DAE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365A-8732-44EB-A5FB-D2B4F2C388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972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18DE59-C9DF-41C3-8F95-19E751936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8AFA29-7EE9-4A88-8759-80967CE97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2BA4FB5-2E7F-4102-8A5F-432964990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4A7CF4B-1E08-4BBD-AB1D-63223C647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BB5-4176-4D6D-BE37-6FDAEBE61686}" type="datetimeFigureOut">
              <a:rPr lang="hr-HR" smtClean="0"/>
              <a:t>25.9.2020.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CD8D1C5-51CA-413E-9DF3-B40BB825D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EB314A5-F3A5-4212-BA00-F4065F17B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365A-8732-44EB-A5FB-D2B4F2C388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98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A720AC-EEC8-4776-ACAC-6A9344ABE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2CB8626-5FB5-452A-8FC1-50F36A423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AE4755B-320F-4653-8277-2981BBCA9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8F0FB84-A963-4736-8B41-D0384D37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3BB5-4176-4D6D-BE37-6FDAEBE61686}" type="datetimeFigureOut">
              <a:rPr lang="hr-HR" smtClean="0"/>
              <a:t>25.9.2020.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B4078D5-C276-451D-8FB5-969687878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E755FD6-A9CB-4544-9CCD-BCB6E8614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365A-8732-44EB-A5FB-D2B4F2C388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603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D123F8E-B277-480A-8280-21E7E1DC8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F5813A3-3907-4BAA-B82B-50F0C0A37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A2A2DC1-5ADF-451D-8300-CB612AC3A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23BB5-4176-4D6D-BE37-6FDAEBE61686}" type="datetimeFigureOut">
              <a:rPr lang="hr-HR" smtClean="0"/>
              <a:t>25.9.2020.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D209A56-D0BE-4851-9CB2-11DC2EE2C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4EEE8CF-0D55-42BA-8D6D-927B279DC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365A-8732-44EB-A5FB-D2B4F2C388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953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ODU7GO4YKM&amp;list=PL9Mz0Kqh3YKrt4l6E5ibfulu4yUCI7FB-&amp;index=2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68293532-FC09-4621-AFF8-9828E0ED6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7329" y="640080"/>
            <a:ext cx="6274590" cy="4018341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/>
              <a:t>A. G. </a:t>
            </a:r>
            <a:r>
              <a:rPr lang="en-US" sz="6000" dirty="0" err="1"/>
              <a:t>Matoš</a:t>
            </a:r>
            <a:r>
              <a:rPr lang="hr-HR" sz="6000" dirty="0"/>
              <a:t> (II. dio)</a:t>
            </a:r>
            <a:br>
              <a:rPr lang="hr-HR" sz="6000" dirty="0"/>
            </a:br>
            <a:endParaRPr lang="en-US" sz="6000" dirty="0"/>
          </a:p>
        </p:txBody>
      </p:sp>
      <p:pic>
        <p:nvPicPr>
          <p:cNvPr id="7170" name="Picture 2" descr="Antun Gustav Matoš za vrijeme prvoga ilegalnog boravka u Hrvatskoj ...">
            <a:extLst>
              <a:ext uri="{FF2B5EF4-FFF2-40B4-BE49-F238E27FC236}">
                <a16:creationId xmlns:a16="http://schemas.microsoft.com/office/drawing/2014/main" id="{99CB71AF-5E34-4366-BBDD-4DD8F1660386}"/>
              </a:ext>
            </a:extLst>
          </p:cNvPr>
          <p:cNvPicPr>
            <a:picLocks noGrp="1" noChangeAspect="1" noChangeArrowheads="1"/>
          </p:cNvPicPr>
          <p:nvPr>
            <p:ph type="pic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1" r="5931"/>
          <a:stretch/>
        </p:blipFill>
        <p:spPr bwMode="auto">
          <a:xfrm>
            <a:off x="1" y="10"/>
            <a:ext cx="465429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015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1921311-84FB-4CAF-928E-5692F6AA8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 err="1"/>
              <a:t>đurđic</a:t>
            </a:r>
            <a:r>
              <a:rPr lang="hr-HR" altLang="en-US" dirty="0"/>
              <a:t> – simbolika</a:t>
            </a:r>
            <a:endParaRPr lang="en-US" altLang="en-US" sz="2400" dirty="0"/>
          </a:p>
        </p:txBody>
      </p:sp>
      <p:pic>
        <p:nvPicPr>
          <p:cNvPr id="11267" name="Content Placeholder 4">
            <a:extLst>
              <a:ext uri="{FF2B5EF4-FFF2-40B4-BE49-F238E27FC236}">
                <a16:creationId xmlns:a16="http://schemas.microsoft.com/office/drawing/2014/main" id="{959B974E-9A0E-41F5-AD39-38EBC708637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23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11268" name="Content Placeholder 3">
            <a:extLst>
              <a:ext uri="{FF2B5EF4-FFF2-40B4-BE49-F238E27FC236}">
                <a16:creationId xmlns:a16="http://schemas.microsoft.com/office/drawing/2014/main" id="{182BC975-69BD-4DDD-8F39-7F67E2427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hr-HR" altLang="sr-Latn-RS" sz="2400" dirty="0"/>
          </a:p>
          <a:p>
            <a:r>
              <a:rPr lang="hr-HR" altLang="sr-Latn-RS" sz="2400" dirty="0"/>
              <a:t>simbol ljubavi, ideje o zemaljskom, stvarnom  i višem obliku ljepote – savršenstvo sklada</a:t>
            </a:r>
          </a:p>
          <a:p>
            <a:r>
              <a:rPr lang="hr-HR" altLang="sr-Latn-RS" sz="2400" dirty="0"/>
              <a:t>cvijet je jednostavan u svojoj ljepoti kao i duhovna ljepota, a takva je i istinska ljubav</a:t>
            </a:r>
          </a:p>
          <a:p>
            <a:r>
              <a:rPr lang="hr-HR" altLang="sr-Latn-RS" sz="2400" dirty="0"/>
              <a:t>u simbolu đurđice spojili su se srodnost duhovne i vanjske ljepote, sklad unutarnjeg i vanjskog života.</a:t>
            </a:r>
          </a:p>
        </p:txBody>
      </p:sp>
    </p:spTree>
    <p:extLst>
      <p:ext uri="{BB962C8B-B14F-4D97-AF65-F5344CB8AC3E}">
        <p14:creationId xmlns:p14="http://schemas.microsoft.com/office/powerpoint/2010/main" val="3673640668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Title 1">
            <a:extLst>
              <a:ext uri="{FF2B5EF4-FFF2-40B4-BE49-F238E27FC236}">
                <a16:creationId xmlns:a16="http://schemas.microsoft.com/office/drawing/2014/main" id="{1349AB44-FD80-4798-A91C-A7CF203EA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9748"/>
            <a:ext cx="4114800" cy="3383280"/>
          </a:xfrm>
        </p:spPr>
        <p:txBody>
          <a:bodyPr anchor="t">
            <a:normAutofit/>
          </a:bodyPr>
          <a:lstStyle/>
          <a:p>
            <a:pPr eaLnBrk="1" hangingPunct="1"/>
            <a:r>
              <a:rPr lang="hr-HR" altLang="en-US" sz="5000"/>
              <a:t>Prisjetite se Baudelaireove pjesme </a:t>
            </a:r>
            <a:r>
              <a:rPr lang="hr-HR" altLang="en-US" sz="5000" i="1"/>
              <a:t>Suglasja</a:t>
            </a:r>
            <a:endParaRPr lang="en-GB" altLang="en-US" sz="500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CBC46-FD1C-4046-8086-D3F786F21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4" y="2289748"/>
            <a:ext cx="5417695" cy="3383280"/>
          </a:xfrm>
        </p:spPr>
        <p:txBody>
          <a:bodyPr rtlCol="0" anchor="t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Matoš svojom pjesmom </a:t>
            </a:r>
            <a:r>
              <a:rPr lang="hr-B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Srodnost</a:t>
            </a: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pokazuje fazu esteticizma, što je ujedno i dokaz njegova oduševljenja </a:t>
            </a:r>
            <a:r>
              <a:rPr lang="hr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Baudelaireovom</a:t>
            </a: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poezijom.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Očito je kako su se Matoševi i </a:t>
            </a:r>
            <a:r>
              <a:rPr lang="hr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Baudelaireovi</a:t>
            </a: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pogledi na umjetnost i stil slagali.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Koje sličnosti uočavate između pjesme Suglasja i Srodnost?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35926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itle 1">
            <a:extLst>
              <a:ext uri="{FF2B5EF4-FFF2-40B4-BE49-F238E27FC236}">
                <a16:creationId xmlns:a16="http://schemas.microsoft.com/office/drawing/2014/main" id="{96BEB74A-CB63-4094-B564-61FBB198E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448" cy="5256371"/>
          </a:xfrm>
        </p:spPr>
        <p:txBody>
          <a:bodyPr>
            <a:normAutofit/>
          </a:bodyPr>
          <a:lstStyle/>
          <a:p>
            <a:pPr eaLnBrk="1" hangingPunct="1"/>
            <a:r>
              <a:rPr lang="hr-BA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Pjesma </a:t>
            </a:r>
            <a:r>
              <a:rPr lang="hr-BA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Srodnost</a:t>
            </a:r>
            <a:r>
              <a:rPr lang="hr-BA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– Matoševa poetika</a:t>
            </a:r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367" name="Content Placeholder 2">
            <a:extLst>
              <a:ext uri="{FF2B5EF4-FFF2-40B4-BE49-F238E27FC236}">
                <a16:creationId xmlns:a16="http://schemas.microsoft.com/office/drawing/2014/main" id="{4DBAE897-6D43-4CC1-A70C-19E3D8EFC5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085449"/>
              </p:ext>
            </p:extLst>
          </p:nvPr>
        </p:nvGraphicFramePr>
        <p:xfrm>
          <a:off x="4515633" y="303591"/>
          <a:ext cx="7240043" cy="6476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2847873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569B15-5E59-4CD1-BFDA-48B43C92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Ako vam treba pomoć: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43DDE9-5F44-4C06-8734-A3A09BB1F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 poveznici: </a:t>
            </a:r>
            <a:r>
              <a:rPr lang="hr-HR" dirty="0">
                <a:hlinkClick r:id="rId2"/>
              </a:rPr>
              <a:t>https://www.youtube.com/watch?v=9ODU7GO4YKM&amp;list=PL9Mz0Kqh3YKrt4l6E5ibfulu4yUCI7FB-&amp;index=21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možete pogledati predavanje (Škola za život) o A. G. Matošu i u sklopu njega smjernice za interpretaciju pjesme </a:t>
            </a:r>
            <a:r>
              <a:rPr lang="hr-HR" i="1" dirty="0"/>
              <a:t>Srodnost</a:t>
            </a:r>
            <a:r>
              <a:rPr lang="hr-HR" dirty="0"/>
              <a:t>.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201799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>
            <a:extLst>
              <a:ext uri="{FF2B5EF4-FFF2-40B4-BE49-F238E27FC236}">
                <a16:creationId xmlns:a16="http://schemas.microsoft.com/office/drawing/2014/main" id="{2F60A107-F8F4-4616-BA35-8CFE4C0A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Potrebno vam je: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57604B23-4A7A-4113-AC15-C81375C247C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23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11" name="Rezervirano mjesto sadržaja 10">
            <a:extLst>
              <a:ext uri="{FF2B5EF4-FFF2-40B4-BE49-F238E27FC236}">
                <a16:creationId xmlns:a16="http://schemas.microsoft.com/office/drawing/2014/main" id="{383D55EF-80C4-40B2-B261-021C1306E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5432" y="2443315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err="1"/>
              <a:t>čitanka</a:t>
            </a:r>
            <a:r>
              <a:rPr lang="hr-HR" sz="2400" dirty="0"/>
              <a:t> (Književni vremeplov 3)</a:t>
            </a:r>
            <a:endParaRPr lang="en-US" sz="2400" dirty="0"/>
          </a:p>
          <a:p>
            <a:r>
              <a:rPr lang="en-US" sz="2400" dirty="0" err="1"/>
              <a:t>bilježnica</a:t>
            </a:r>
            <a:endParaRPr lang="en-US" sz="2400" dirty="0"/>
          </a:p>
          <a:p>
            <a:r>
              <a:rPr lang="en-US" sz="2400" dirty="0" err="1"/>
              <a:t>pristup</a:t>
            </a:r>
            <a:r>
              <a:rPr lang="en-US" sz="2400" dirty="0"/>
              <a:t> </a:t>
            </a:r>
            <a:r>
              <a:rPr lang="en-US" sz="2400" dirty="0" err="1"/>
              <a:t>internetu</a:t>
            </a:r>
            <a:endParaRPr lang="hr-HR" sz="2400" dirty="0"/>
          </a:p>
          <a:p>
            <a:endParaRPr lang="hr-HR" sz="2400" dirty="0"/>
          </a:p>
          <a:p>
            <a:pPr marL="0" indent="0">
              <a:buNone/>
            </a:pPr>
            <a:r>
              <a:rPr lang="hr-HR" sz="2400" dirty="0"/>
              <a:t>Zadatak: </a:t>
            </a:r>
          </a:p>
          <a:p>
            <a:r>
              <a:rPr lang="hr-HR" sz="2400" dirty="0"/>
              <a:t>pročitajte pjesmu na sljedećoj sličici ili u </a:t>
            </a:r>
            <a:r>
              <a:rPr lang="hr-HR" sz="2400" dirty="0" err="1"/>
              <a:t>čitanci</a:t>
            </a:r>
            <a:r>
              <a:rPr lang="hr-HR" sz="2400" dirty="0"/>
              <a:t> na 290. str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10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>
            <a:extLst>
              <a:ext uri="{FF2B5EF4-FFF2-40B4-BE49-F238E27FC236}">
                <a16:creationId xmlns:a16="http://schemas.microsoft.com/office/drawing/2014/main" id="{2736D173-8750-47A0-8032-762A9A780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7" y="0"/>
            <a:ext cx="113327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68DF2AA9-2072-47B0-BE1B-C9ACBC380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844550"/>
            <a:ext cx="6096000" cy="5998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lang="hr-HR" altLang="en-U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SRODNOST</a:t>
            </a:r>
            <a:endParaRPr lang="en-GB" altLang="en-US" sz="16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Đurđic</a:t>
            </a:r>
            <a:r>
              <a:rPr lang="hr-HR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sitan cvjetić</a:t>
            </a:r>
            <a:r>
              <a:rPr lang="hr-HR" altLang="en-US" b="1" dirty="0">
                <a:solidFill>
                  <a:srgbClr val="2A501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skroman, tih i fin,</a:t>
            </a:r>
            <a:endParaRPr lang="en-GB" altLang="en-US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Dršće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strepi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zebe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je </a:t>
            </a:r>
            <a:r>
              <a:rPr lang="en-GB" alt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zima</a:t>
            </a:r>
            <a:r>
              <a:rPr lang="en-GB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Zvoni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bijele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psalme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rgbClr val="2A501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snježnim</a:t>
            </a:r>
            <a:r>
              <a:rPr lang="en-GB" altLang="en-US" b="1" dirty="0">
                <a:solidFill>
                  <a:srgbClr val="2A501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zvončićima</a:t>
            </a:r>
            <a:endParaRPr lang="en-GB" altLang="en-US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Potajno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kraj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vrbe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gdje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GB" alt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stari</a:t>
            </a:r>
            <a:r>
              <a:rPr lang="en-GB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mlin</a:t>
            </a:r>
            <a:r>
              <a:rPr lang="en-GB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Pramaljeća blagog ovaj</a:t>
            </a:r>
            <a:r>
              <a:rPr lang="fi-FI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rosn</a:t>
            </a:r>
            <a:r>
              <a:rPr lang="hr-HR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i-FI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sin</a:t>
            </a:r>
            <a:endParaRPr lang="en-GB" altLang="en-US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Najdraži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nama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među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cvjetov</a:t>
            </a:r>
            <a:r>
              <a:rPr lang="en-GB" alt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GB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Boju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svježi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miris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snijega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mlijeka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GB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Nevin,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bijel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čist</a:t>
            </a: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 </a:t>
            </a:r>
            <a:r>
              <a:rPr lang="en-GB" alt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čedo</a:t>
            </a:r>
            <a:r>
              <a:rPr lang="en-GB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alt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suza</a:t>
            </a:r>
            <a:r>
              <a:rPr lang="en-GB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krin</a:t>
            </a:r>
            <a:r>
              <a:rPr lang="en-GB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Višega života otkud slutnja </a:t>
            </a:r>
            <a:r>
              <a:rPr lang="fi-FI" alt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ta,</a:t>
            </a:r>
            <a:endParaRPr lang="en-GB" altLang="en-US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Što je kao glazba budi miris cvijeća?</a:t>
            </a:r>
            <a:endParaRPr lang="en-GB" altLang="en-US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Gdje je tajna duše koju đurđic zna?</a:t>
            </a:r>
            <a:endParaRPr lang="en-GB" altLang="en-US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altLang="en-US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 đurđica diše naša tiha sreća:</a:t>
            </a:r>
            <a:endParaRPr lang="en-GB" altLang="en-US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Miris tvoga bića, moja ljubavi,</a:t>
            </a:r>
            <a:endParaRPr lang="en-GB" altLang="en-US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Slavi drobni đurđic, cvjetić ubavi</a:t>
            </a:r>
            <a:r>
              <a:rPr lang="fi-FI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altLang="en-US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en-US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altLang="en-US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pramaljeće</a:t>
            </a:r>
            <a:r>
              <a:rPr lang="hr-HR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proljeće; čedo – dijete; krin – ljiljan; </a:t>
            </a:r>
            <a:r>
              <a:rPr lang="hr-HR" altLang="en-US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droban</a:t>
            </a:r>
            <a:r>
              <a:rPr lang="hr-HR" alt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sitan; ubav – lijep)</a:t>
            </a:r>
            <a:endParaRPr lang="en-GB" altLang="en-US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114633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>
            <a:extLst>
              <a:ext uri="{FF2B5EF4-FFF2-40B4-BE49-F238E27FC236}">
                <a16:creationId xmlns:a16="http://schemas.microsoft.com/office/drawing/2014/main" id="{2F60A107-F8F4-4616-BA35-8CFE4C0A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Razmislite:</a:t>
            </a:r>
            <a:endParaRPr lang="en-U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57604B23-4A7A-4113-AC15-C81375C247C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23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11" name="Rezervirano mjesto sadržaja 10">
            <a:extLst>
              <a:ext uri="{FF2B5EF4-FFF2-40B4-BE49-F238E27FC236}">
                <a16:creationId xmlns:a16="http://schemas.microsoft.com/office/drawing/2014/main" id="{383D55EF-80C4-40B2-B261-021C1306E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400" dirty="0"/>
              <a:t>Kakva je pjesma prema temi: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sz="2400" dirty="0"/>
              <a:t> ljubavna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sz="2400" dirty="0"/>
              <a:t> pejzažna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sz="2400" dirty="0"/>
              <a:t> refleksivna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/>
              <a:t>Možda vam pomogne podatak da je Matoš pjesmu najprije naslovio </a:t>
            </a:r>
            <a:r>
              <a:rPr lang="hr-HR" sz="2400" i="1" dirty="0" err="1"/>
              <a:t>Đurđic</a:t>
            </a:r>
            <a:r>
              <a:rPr lang="hr-HR" sz="2400" dirty="0"/>
              <a:t>, a zatim preimenovao u </a:t>
            </a:r>
            <a:r>
              <a:rPr lang="hr-HR" sz="2400" i="1" dirty="0"/>
              <a:t>Srodnost.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24474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>
            <a:extLst>
              <a:ext uri="{FF2B5EF4-FFF2-40B4-BE49-F238E27FC236}">
                <a16:creationId xmlns:a16="http://schemas.microsoft.com/office/drawing/2014/main" id="{2F60A107-F8F4-4616-BA35-8CFE4C0A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Tema:</a:t>
            </a:r>
            <a:endParaRPr lang="en-U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57604B23-4A7A-4113-AC15-C81375C247C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23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11" name="Rezervirano mjesto sadržaja 10">
            <a:extLst>
              <a:ext uri="{FF2B5EF4-FFF2-40B4-BE49-F238E27FC236}">
                <a16:creationId xmlns:a16="http://schemas.microsoft.com/office/drawing/2014/main" id="{383D55EF-80C4-40B2-B261-021C1306E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400" dirty="0"/>
              <a:t>Vjerojatno ste zaključili da ima elemenata za svaku od tvrdnji jer ima pejzažnih, ljubavnih i refleksivnih motiva.</a:t>
            </a:r>
          </a:p>
          <a:p>
            <a:r>
              <a:rPr lang="hr-HR" sz="2400" dirty="0"/>
              <a:t>Pjesma se otvara </a:t>
            </a:r>
            <a:r>
              <a:rPr lang="hr-HR" sz="2400" u="sng" dirty="0"/>
              <a:t>pejzažnim motivom </a:t>
            </a:r>
            <a:r>
              <a:rPr lang="hr-HR" sz="2400" dirty="0"/>
              <a:t>– opisom djelića prirode, jedva primjetna cvjetića u zapuštenom kraju.</a:t>
            </a:r>
          </a:p>
          <a:p>
            <a:r>
              <a:rPr lang="hr-HR" sz="2400" dirty="0"/>
              <a:t>Personifikacijom i sinestezijom pridaju se središnjem motivu </a:t>
            </a:r>
            <a:r>
              <a:rPr lang="hr-HR" sz="2400" u="sng" dirty="0"/>
              <a:t>đurđice</a:t>
            </a:r>
            <a:r>
              <a:rPr lang="hr-HR" sz="2400" dirty="0"/>
              <a:t> ljudska i „nadnaravna” obilježja.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219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>
            <a:extLst>
              <a:ext uri="{FF2B5EF4-FFF2-40B4-BE49-F238E27FC236}">
                <a16:creationId xmlns:a16="http://schemas.microsoft.com/office/drawing/2014/main" id="{2F60A107-F8F4-4616-BA35-8CFE4C0A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9442" y="634181"/>
            <a:ext cx="7110306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3200" i="1" dirty="0"/>
              <a:t>Zvoni bijele psalme snježnim zvončićima</a:t>
            </a:r>
            <a:endParaRPr lang="en-US" sz="3200" i="1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57604B23-4A7A-4113-AC15-C81375C247C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23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11" name="Rezervirano mjesto sadržaja 10">
            <a:extLst>
              <a:ext uri="{FF2B5EF4-FFF2-40B4-BE49-F238E27FC236}">
                <a16:creationId xmlns:a16="http://schemas.microsoft.com/office/drawing/2014/main" id="{383D55EF-80C4-40B2-B261-021C1306E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400" dirty="0">
                <a:solidFill>
                  <a:srgbClr val="333333"/>
                </a:solidFill>
                <a:latin typeface="Oxygen"/>
              </a:rPr>
              <a:t>središnji je stih prve strofe i odličan primjer sinestezije.</a:t>
            </a:r>
          </a:p>
          <a:p>
            <a:r>
              <a:rPr lang="hr-HR" sz="2400" dirty="0">
                <a:solidFill>
                  <a:srgbClr val="333333"/>
                </a:solidFill>
                <a:latin typeface="Oxygen"/>
              </a:rPr>
              <a:t>Obratite pozornost na boju, izbor glagola i značenje riječi psalam! </a:t>
            </a:r>
          </a:p>
          <a:p>
            <a:r>
              <a:rPr lang="hr-HR" sz="1600" dirty="0">
                <a:solidFill>
                  <a:srgbClr val="333333"/>
                </a:solidFill>
                <a:latin typeface="Oxygen"/>
              </a:rPr>
              <a:t>(</a:t>
            </a:r>
            <a:r>
              <a:rPr lang="hr-HR" sz="1600" b="0" i="1" dirty="0">
                <a:solidFill>
                  <a:srgbClr val="333333"/>
                </a:solidFill>
                <a:effectLst/>
                <a:latin typeface="Oxygen"/>
              </a:rPr>
              <a:t>grč.</a:t>
            </a:r>
            <a:r>
              <a:rPr lang="hr-HR" sz="1600" b="0" i="0" dirty="0">
                <a:solidFill>
                  <a:srgbClr val="333333"/>
                </a:solidFill>
                <a:effectLst/>
                <a:latin typeface="Oxygen"/>
              </a:rPr>
              <a:t> </a:t>
            </a:r>
            <a:r>
              <a:rPr lang="hr-HR" sz="1600" b="0" i="0" dirty="0" err="1">
                <a:solidFill>
                  <a:srgbClr val="333333"/>
                </a:solidFill>
                <a:effectLst/>
                <a:latin typeface="Oxygen"/>
              </a:rPr>
              <a:t>psalmós</a:t>
            </a:r>
            <a:r>
              <a:rPr lang="hr-HR" sz="1600" b="0" i="0" dirty="0">
                <a:solidFill>
                  <a:srgbClr val="333333"/>
                </a:solidFill>
                <a:effectLst/>
                <a:latin typeface="Oxygen"/>
              </a:rPr>
              <a:t>: pjesma pjevana uz harfu; starozavjetna pjesma religioznog sadržaja, zanosna nabožna pjesma; hvalospjev – izvor: HJP)</a:t>
            </a:r>
          </a:p>
          <a:p>
            <a:r>
              <a:rPr lang="hr-HR" sz="2400" dirty="0">
                <a:solidFill>
                  <a:srgbClr val="333333"/>
                </a:solidFill>
                <a:latin typeface="Oxygen"/>
              </a:rPr>
              <a:t>Obratite pažnju i na niz epiteta, usporedbi i glagola kojima se opisuje </a:t>
            </a:r>
            <a:r>
              <a:rPr lang="hr-HR" sz="2400" i="1" dirty="0" err="1">
                <a:solidFill>
                  <a:srgbClr val="333333"/>
                </a:solidFill>
                <a:latin typeface="Oxygen"/>
              </a:rPr>
              <a:t>đurđic</a:t>
            </a:r>
            <a:r>
              <a:rPr lang="hr-HR" sz="2400" i="1" dirty="0">
                <a:solidFill>
                  <a:srgbClr val="333333"/>
                </a:solidFill>
                <a:latin typeface="Oxygen"/>
              </a:rPr>
              <a:t>. </a:t>
            </a:r>
            <a:r>
              <a:rPr lang="hr-HR" sz="2400" dirty="0">
                <a:solidFill>
                  <a:srgbClr val="333333"/>
                </a:solidFill>
                <a:latin typeface="Oxygen"/>
              </a:rPr>
              <a:t>(Uočite njihovu tročlanost.)</a:t>
            </a:r>
            <a:endParaRPr lang="hr-HR" sz="2400" b="0" dirty="0">
              <a:solidFill>
                <a:srgbClr val="333333"/>
              </a:solidFill>
              <a:effectLst/>
              <a:latin typeface="Oxygen"/>
            </a:endParaRPr>
          </a:p>
          <a:p>
            <a:endParaRPr lang="hr-HR" sz="2400" b="0" i="0" dirty="0">
              <a:solidFill>
                <a:srgbClr val="333333"/>
              </a:solidFill>
              <a:effectLst/>
              <a:latin typeface="Oxygen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747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>
            <a:extLst>
              <a:ext uri="{FF2B5EF4-FFF2-40B4-BE49-F238E27FC236}">
                <a16:creationId xmlns:a16="http://schemas.microsoft.com/office/drawing/2014/main" id="{2F60A107-F8F4-4616-BA35-8CFE4C0A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2400" i="1" dirty="0" err="1"/>
              <a:t>Pramaljeća</a:t>
            </a:r>
            <a:r>
              <a:rPr lang="hr-HR" sz="2400" i="1" dirty="0"/>
              <a:t> blagog ovaj rosni sin</a:t>
            </a:r>
            <a:br>
              <a:rPr lang="hr-HR" sz="2400" i="1" dirty="0"/>
            </a:br>
            <a:r>
              <a:rPr lang="hr-HR" sz="2400" i="1" u="sng" dirty="0"/>
              <a:t>Najdraži je nama </a:t>
            </a:r>
            <a:r>
              <a:rPr lang="hr-HR" sz="2400" i="1" dirty="0"/>
              <a:t>među cvjetovima;</a:t>
            </a:r>
            <a:endParaRPr lang="en-US" sz="2400" i="1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57604B23-4A7A-4113-AC15-C81375C247C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23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11" name="Rezervirano mjesto sadržaja 10">
            <a:extLst>
              <a:ext uri="{FF2B5EF4-FFF2-40B4-BE49-F238E27FC236}">
                <a16:creationId xmlns:a16="http://schemas.microsoft.com/office/drawing/2014/main" id="{383D55EF-80C4-40B2-B261-021C1306E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400" dirty="0"/>
              <a:t>Podcrtani stih daje naslutiti vrijednost i važnost središnjega motiva koji prerasta u </a:t>
            </a:r>
            <a:r>
              <a:rPr lang="hr-HR" sz="2400" u="sng" dirty="0"/>
              <a:t>simbol</a:t>
            </a:r>
            <a:r>
              <a:rPr lang="hr-HR" sz="2400" dirty="0"/>
              <a:t> (time upućuje na refleksivnost).</a:t>
            </a:r>
          </a:p>
          <a:p>
            <a:r>
              <a:rPr lang="hr-HR" sz="2400" dirty="0"/>
              <a:t>Pročitajte sljedeću (treću) strofu:</a:t>
            </a:r>
          </a:p>
          <a:p>
            <a:r>
              <a:rPr lang="hr-HR" sz="2400" dirty="0"/>
              <a:t>Obratite pozornost na pitanja koja postavlja lirski subjekt. Kome ih upućuje? </a:t>
            </a:r>
          </a:p>
          <a:p>
            <a:r>
              <a:rPr lang="hr-HR" sz="2400" dirty="0"/>
              <a:t>Obratite pozornost na </a:t>
            </a:r>
            <a:r>
              <a:rPr lang="hr-HR" sz="2400" u="sng" dirty="0"/>
              <a:t>sinesteziju</a:t>
            </a:r>
            <a:r>
              <a:rPr lang="hr-HR" sz="2400" dirty="0"/>
              <a:t> u </a:t>
            </a:r>
            <a:r>
              <a:rPr lang="hr-HR" sz="2400" b="1" dirty="0"/>
              <a:t>trećoj</a:t>
            </a:r>
            <a:r>
              <a:rPr lang="hr-HR" sz="2400" dirty="0"/>
              <a:t> strofi i izbor motiva. Razmislite na što vas upućuje. Povežite s naslovom pjesme.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518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>
            <a:extLst>
              <a:ext uri="{FF2B5EF4-FFF2-40B4-BE49-F238E27FC236}">
                <a16:creationId xmlns:a16="http://schemas.microsoft.com/office/drawing/2014/main" id="{2F60A107-F8F4-4616-BA35-8CFE4C0A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2400" i="1" u="sng" dirty="0"/>
              <a:t>Višega života </a:t>
            </a:r>
            <a:r>
              <a:rPr lang="hr-HR" sz="2400" i="1" dirty="0"/>
              <a:t>otkud slutnja ta</a:t>
            </a:r>
            <a:br>
              <a:rPr lang="hr-HR" sz="2400" i="1" dirty="0"/>
            </a:br>
            <a:r>
              <a:rPr lang="hr-HR" sz="2400" i="1" dirty="0"/>
              <a:t>Što je kao </a:t>
            </a:r>
            <a:r>
              <a:rPr lang="hr-HR" sz="2400" i="1" u="sng" dirty="0"/>
              <a:t>glazba</a:t>
            </a:r>
            <a:r>
              <a:rPr lang="hr-HR" sz="2400" i="1" dirty="0"/>
              <a:t> budi </a:t>
            </a:r>
            <a:r>
              <a:rPr lang="hr-HR" sz="2400" i="1" u="sng" dirty="0"/>
              <a:t>miris</a:t>
            </a:r>
            <a:r>
              <a:rPr lang="hr-HR" sz="2400" i="1" dirty="0"/>
              <a:t> cvijeća?</a:t>
            </a:r>
            <a:br>
              <a:rPr lang="hr-HR" sz="2400" i="1" dirty="0"/>
            </a:br>
            <a:r>
              <a:rPr lang="hr-HR" sz="2400" i="1" dirty="0"/>
              <a:t>Gdje je </a:t>
            </a:r>
            <a:r>
              <a:rPr lang="hr-HR" sz="2400" i="1" u="sng" dirty="0"/>
              <a:t>tajna duše</a:t>
            </a:r>
            <a:r>
              <a:rPr lang="hr-HR" sz="2400" i="1" dirty="0"/>
              <a:t> koju </a:t>
            </a:r>
            <a:r>
              <a:rPr lang="hr-HR" sz="2400" i="1" dirty="0" err="1"/>
              <a:t>đurđic</a:t>
            </a:r>
            <a:r>
              <a:rPr lang="hr-HR" sz="2400" i="1" dirty="0"/>
              <a:t> zna?</a:t>
            </a:r>
            <a:endParaRPr lang="en-US" sz="2400" i="1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57604B23-4A7A-4113-AC15-C81375C247C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23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11" name="Rezervirano mjesto sadržaja 10">
            <a:extLst>
              <a:ext uri="{FF2B5EF4-FFF2-40B4-BE49-F238E27FC236}">
                <a16:creationId xmlns:a16="http://schemas.microsoft.com/office/drawing/2014/main" id="{383D55EF-80C4-40B2-B261-021C1306E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400" dirty="0"/>
              <a:t>Retorička pitanja više su spoznaje (ili tek slutnje).</a:t>
            </a:r>
          </a:p>
          <a:p>
            <a:r>
              <a:rPr lang="hr-HR" sz="2400" dirty="0"/>
              <a:t>Sinestezijom </a:t>
            </a:r>
            <a:r>
              <a:rPr lang="hr-HR" sz="2400" i="1" dirty="0"/>
              <a:t>kao glazba budi miris cvijeća </a:t>
            </a:r>
            <a:r>
              <a:rPr lang="hr-HR" sz="2400" dirty="0"/>
              <a:t>dočarava se srodnost (prisjetite se da je miris simbol duše i duhovnosti), povezanost zemaljskoga, stvarnoga i duhovnoga.</a:t>
            </a:r>
          </a:p>
          <a:p>
            <a:r>
              <a:rPr lang="hr-HR" sz="2400" dirty="0" err="1"/>
              <a:t>Đurđic</a:t>
            </a:r>
            <a:r>
              <a:rPr lang="hr-HR" sz="2400" dirty="0"/>
              <a:t> postaje „odraz viših sfera”, onostranoga, on razotkriva gdje se kriju tajne svijeta i života – u neprimjetnim, nenametljivim životnim detaljima (upravo oni mogu biti izvor najviše sreće).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422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>
            <a:extLst>
              <a:ext uri="{FF2B5EF4-FFF2-40B4-BE49-F238E27FC236}">
                <a16:creationId xmlns:a16="http://schemas.microsoft.com/office/drawing/2014/main" id="{F5AF9EE1-B360-4611-8661-EA238740A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>
            <a:normAutofit/>
          </a:bodyPr>
          <a:lstStyle/>
          <a:p>
            <a:r>
              <a:rPr lang="hr-HR" dirty="0"/>
              <a:t>Zadnja strofa</a:t>
            </a:r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1E9E699B-762D-464F-91F3-51FF681799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23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12" name="Rezervirano mjesto sadržaja 11">
            <a:extLst>
              <a:ext uri="{FF2B5EF4-FFF2-40B4-BE49-F238E27FC236}">
                <a16:creationId xmlns:a16="http://schemas.microsoft.com/office/drawing/2014/main" id="{D5114945-0E11-4024-9F64-C425AE21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hr-HR" sz="2400" dirty="0"/>
              <a:t>upućuje na razotkrivanje alegorije i simbolike – ne razotkriva potpuno, tek sugerira i prepušta odgovore čitatelju.</a:t>
            </a:r>
          </a:p>
          <a:p>
            <a:r>
              <a:rPr lang="hr-HR" sz="2400" dirty="0"/>
              <a:t>Uvodi se i </a:t>
            </a:r>
            <a:r>
              <a:rPr lang="hr-HR" sz="2400" u="sng" dirty="0"/>
              <a:t>ljubavni</a:t>
            </a:r>
            <a:r>
              <a:rPr lang="hr-HR" sz="2400" dirty="0"/>
              <a:t> motiv (obratite pažnju na veliko slovo).</a:t>
            </a:r>
          </a:p>
          <a:p>
            <a:r>
              <a:rPr lang="hr-HR" sz="2400" dirty="0"/>
              <a:t>Kako vi tumačite alegoriju i simboliku?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74371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800</Words>
  <Application>Microsoft Office PowerPoint</Application>
  <PresentationFormat>Široki zaslon</PresentationFormat>
  <Paragraphs>75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Oxygen</vt:lpstr>
      <vt:lpstr>Times New Roman</vt:lpstr>
      <vt:lpstr>Wingdings</vt:lpstr>
      <vt:lpstr>Wingdings 3</vt:lpstr>
      <vt:lpstr>Tema sustava Office</vt:lpstr>
      <vt:lpstr>A. G. Matoš (II. dio) </vt:lpstr>
      <vt:lpstr>Potrebno vam je:</vt:lpstr>
      <vt:lpstr>PowerPoint prezentacija</vt:lpstr>
      <vt:lpstr>Razmislite:</vt:lpstr>
      <vt:lpstr>Tema:</vt:lpstr>
      <vt:lpstr>Zvoni bijele psalme snježnim zvončićima</vt:lpstr>
      <vt:lpstr>Pramaljeća blagog ovaj rosni sin Najdraži je nama među cvjetovima;</vt:lpstr>
      <vt:lpstr>Višega života otkud slutnja ta Što je kao glazba budi miris cvijeća? Gdje je tajna duše koju đurđic zna?</vt:lpstr>
      <vt:lpstr>Zadnja strofa</vt:lpstr>
      <vt:lpstr>đurđic – simbolika</vt:lpstr>
      <vt:lpstr>Prisjetite se Baudelaireove pjesme Suglasja</vt:lpstr>
      <vt:lpstr>Pjesma Srodnost – Matoševa poetika</vt:lpstr>
      <vt:lpstr>Ako vam treba pomoć: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G. Matoš (II. dio) </dc:title>
  <dc:creator>maja.ilic2@skole.hr</dc:creator>
  <cp:lastModifiedBy>maja.ilic2@skole.hr</cp:lastModifiedBy>
  <cp:revision>2</cp:revision>
  <dcterms:created xsi:type="dcterms:W3CDTF">2020-06-05T13:40:02Z</dcterms:created>
  <dcterms:modified xsi:type="dcterms:W3CDTF">2020-09-25T14:50:29Z</dcterms:modified>
</cp:coreProperties>
</file>