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9" r:id="rId4"/>
    <p:sldId id="272" r:id="rId5"/>
    <p:sldId id="267" r:id="rId6"/>
    <p:sldId id="258" r:id="rId7"/>
    <p:sldId id="266" r:id="rId8"/>
    <p:sldId id="271" r:id="rId9"/>
    <p:sldId id="264" r:id="rId10"/>
    <p:sldId id="263" r:id="rId11"/>
    <p:sldId id="274" r:id="rId12"/>
    <p:sldId id="275" r:id="rId13"/>
    <p:sldId id="270" r:id="rId14"/>
    <p:sldId id="269" r:id="rId15"/>
    <p:sldId id="268" r:id="rId16"/>
    <p:sldId id="273" r:id="rId17"/>
    <p:sldId id="262" r:id="rId18"/>
    <p:sldId id="260" r:id="rId19"/>
    <p:sldId id="277" r:id="rId20"/>
    <p:sldId id="276" r:id="rId21"/>
    <p:sldId id="26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4" autoAdjust="0"/>
    <p:restoredTop sz="94660"/>
  </p:normalViewPr>
  <p:slideViewPr>
    <p:cSldViewPr snapToGrid="0">
      <p:cViewPr varScale="1">
        <p:scale>
          <a:sx n="84" d="100"/>
          <a:sy n="84" d="100"/>
        </p:scale>
        <p:origin x="60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18130-2D8E-4DC1-BCD5-A041B85EB510}" type="datetimeFigureOut">
              <a:rPr lang="hr-HR" smtClean="0"/>
              <a:t>29.9.2019.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2AB18-E8AC-42BE-9E56-FEBD0D286A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5253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F7BA-D635-4878-8245-953B7A1CA154}" type="datetime1">
              <a:rPr lang="hr-HR" smtClean="0"/>
              <a:t>29.9.2019.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9358CD2E-8D3C-41D3-B688-0AB2EE9AA7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4603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9AE-B2D5-407D-AC5E-83367844B490}" type="datetime1">
              <a:rPr lang="hr-HR" smtClean="0"/>
              <a:t>29.9.2019.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CD2E-8D3C-41D3-B688-0AB2EE9AA7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2188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4A83-472F-4F55-81AC-8F1AA7B748F7}" type="datetime1">
              <a:rPr lang="hr-HR" smtClean="0"/>
              <a:t>29.9.2019.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CD2E-8D3C-41D3-B688-0AB2EE9AA7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1953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34F3-3409-4C21-B8EC-8DBAD5C5FCBC}" type="datetime1">
              <a:rPr lang="hr-HR" smtClean="0"/>
              <a:t>29.9.2019.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CD2E-8D3C-41D3-B688-0AB2EE9AA7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2137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93B7080-B286-45CF-AF36-A85A55C63C13}" type="datetime1">
              <a:rPr lang="hr-HR" smtClean="0"/>
              <a:t>29.9.2019.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hr-H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358CD2E-8D3C-41D3-B688-0AB2EE9AA7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634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9F3F-1C74-44DA-A264-67745EB6F5B6}" type="datetime1">
              <a:rPr lang="hr-HR" smtClean="0"/>
              <a:t>29.9.2019.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CD2E-8D3C-41D3-B688-0AB2EE9AA7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5211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C6F1-47CF-404B-9425-1E741D89E0BE}" type="datetime1">
              <a:rPr lang="hr-HR" smtClean="0"/>
              <a:t>29.9.2019.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CD2E-8D3C-41D3-B688-0AB2EE9AA7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3166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F42B-DD8D-4A4F-8B28-2E5EA4408AFD}" type="datetime1">
              <a:rPr lang="hr-HR" smtClean="0"/>
              <a:t>29.9.2019.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CD2E-8D3C-41D3-B688-0AB2EE9AA7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990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AB82-128A-4618-84BD-1B700068EE4E}" type="datetime1">
              <a:rPr lang="hr-HR" smtClean="0"/>
              <a:t>29.9.2019.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CD2E-8D3C-41D3-B688-0AB2EE9AA7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5860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8A86-88EB-41E6-8CFB-B6B62EE23F6F}" type="datetime1">
              <a:rPr lang="hr-HR" smtClean="0"/>
              <a:t>29.9.2019.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CD2E-8D3C-41D3-B688-0AB2EE9AA7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490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EC7E-AFCF-47D7-AA7C-00886A853885}" type="datetime1">
              <a:rPr lang="hr-HR" smtClean="0"/>
              <a:t>29.9.2019.</a:t>
            </a:fld>
            <a:endParaRPr lang="hr-H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CD2E-8D3C-41D3-B688-0AB2EE9AA7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4481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D0E1EF7-B612-4677-AD28-327A7504A1A0}" type="datetime1">
              <a:rPr lang="hr-HR" smtClean="0"/>
              <a:t>29.9.2019.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9358CD2E-8D3C-41D3-B688-0AB2EE9AA7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943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0680B5D0-24EC-465A-A0E6-C4DF951E0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0BF1B50-A83E-4ED6-A2AA-C943C1F89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1F31E8B2-210B-4B90-83BB-3B180732E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AD7CACD-9453-4AD6-8D00-9C4466BC3B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0102" y="1432223"/>
            <a:ext cx="2818417" cy="3357976"/>
          </a:xfrm>
        </p:spPr>
        <p:txBody>
          <a:bodyPr>
            <a:normAutofit/>
          </a:bodyPr>
          <a:lstStyle/>
          <a:p>
            <a:r>
              <a:rPr lang="hr-HR" sz="5100"/>
              <a:t>Posjet tehničkom muzeju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6B387409-2B98-40F8-A65F-EF7CF989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C9E5F284-A588-4AE7-A36D-1C93E4FD0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45D7D540-5CF2-4FC1-BE53-277CC22C0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916C9AA0-DC0C-49A1-ACDF-10BD6D739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8" name="Picture 4" descr="Slikovni rezultat za tehnicki muzej zagreb">
            <a:extLst>
              <a:ext uri="{FF2B5EF4-FFF2-40B4-BE49-F238E27FC236}">
                <a16:creationId xmlns:a16="http://schemas.microsoft.com/office/drawing/2014/main" id="{6BAA352D-9AB8-4FBA-9EE1-B5C4F3BA3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2344" y="1388911"/>
            <a:ext cx="5348724" cy="401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923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5E135D-FFAC-404E-A0D1-526FE39ED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MOTOR S UNUTARNJIM IZGARANJEM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6C8EFF4-2DFD-4F15-A4EC-ED49F0364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2338" y="2293995"/>
            <a:ext cx="5268607" cy="4218709"/>
          </a:xfrm>
        </p:spPr>
        <p:txBody>
          <a:bodyPr/>
          <a:lstStyle/>
          <a:p>
            <a:r>
              <a:rPr lang="hr-HR" dirty="0"/>
              <a:t>stroj u kojem se kemijska energija goriva pretvara u mehanički rad</a:t>
            </a:r>
          </a:p>
          <a:p>
            <a:r>
              <a:rPr lang="hr-HR" dirty="0"/>
              <a:t>Dvotaktni motori</a:t>
            </a:r>
          </a:p>
          <a:p>
            <a:r>
              <a:rPr lang="hr-HR" dirty="0"/>
              <a:t>Četverotaktni motori</a:t>
            </a:r>
          </a:p>
          <a:p>
            <a:r>
              <a:rPr lang="hr-HR" b="1" dirty="0" err="1"/>
              <a:t>Ottov</a:t>
            </a:r>
            <a:r>
              <a:rPr lang="hr-HR" b="1" dirty="0"/>
              <a:t> motor </a:t>
            </a:r>
            <a:r>
              <a:rPr lang="hr-HR" dirty="0"/>
              <a:t>(benzinski) -1876. </a:t>
            </a:r>
            <a:r>
              <a:rPr lang="hr-HR" b="1" dirty="0" err="1"/>
              <a:t>Nicolaus</a:t>
            </a:r>
            <a:r>
              <a:rPr lang="hr-HR" b="1" dirty="0"/>
              <a:t> August Otto</a:t>
            </a:r>
          </a:p>
          <a:p>
            <a:r>
              <a:rPr lang="hr-HR" b="1" dirty="0" err="1"/>
              <a:t>Dieselov</a:t>
            </a:r>
            <a:r>
              <a:rPr lang="hr-HR" b="1" dirty="0"/>
              <a:t> motor </a:t>
            </a:r>
            <a:r>
              <a:rPr lang="hr-HR" dirty="0"/>
              <a:t>- 1892. njemački inženjer </a:t>
            </a:r>
            <a:r>
              <a:rPr lang="hr-HR" b="1" dirty="0"/>
              <a:t>Rudolf Diesel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98B9CAB-E6D1-4762-8CB8-496420C66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CD2E-8D3C-41D3-B688-0AB2EE9AA7A9}" type="slidenum">
              <a:rPr lang="hr-HR" smtClean="0"/>
              <a:t>10</a:t>
            </a:fld>
            <a:endParaRPr lang="hr-HR"/>
          </a:p>
        </p:txBody>
      </p:sp>
      <p:pic>
        <p:nvPicPr>
          <p:cNvPr id="12292" name="Picture 4" descr="Slikovni rezultat za ottov motor">
            <a:extLst>
              <a:ext uri="{FF2B5EF4-FFF2-40B4-BE49-F238E27FC236}">
                <a16:creationId xmlns:a16="http://schemas.microsoft.com/office/drawing/2014/main" id="{E107AC64-58D9-49B8-8708-30E7C377A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661" y="1745673"/>
            <a:ext cx="2109587" cy="409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Slikovni rezultat za dieselov motor">
            <a:extLst>
              <a:ext uri="{FF2B5EF4-FFF2-40B4-BE49-F238E27FC236}">
                <a16:creationId xmlns:a16="http://schemas.microsoft.com/office/drawing/2014/main" id="{70A0EDF2-43EB-42C7-AC67-3CDBF56DD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43" y="2514601"/>
            <a:ext cx="2258379" cy="321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818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03BCDA0-6492-4B10-833E-1FA7A6B11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CD2E-8D3C-41D3-B688-0AB2EE9AA7A9}" type="slidenum">
              <a:rPr lang="hr-HR" smtClean="0"/>
              <a:t>11</a:t>
            </a:fld>
            <a:endParaRPr lang="hr-HR"/>
          </a:p>
        </p:txBody>
      </p:sp>
      <p:graphicFrame>
        <p:nvGraphicFramePr>
          <p:cNvPr id="14" name="Tablica 14">
            <a:extLst>
              <a:ext uri="{FF2B5EF4-FFF2-40B4-BE49-F238E27FC236}">
                <a16:creationId xmlns:a16="http://schemas.microsoft.com/office/drawing/2014/main" id="{07EECA41-C67A-4085-A694-D31777AF6A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082033"/>
              </p:ext>
            </p:extLst>
          </p:nvPr>
        </p:nvGraphicFramePr>
        <p:xfrm>
          <a:off x="1814945" y="408031"/>
          <a:ext cx="8562109" cy="6041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4540">
                  <a:extLst>
                    <a:ext uri="{9D8B030D-6E8A-4147-A177-3AD203B41FA5}">
                      <a16:colId xmlns:a16="http://schemas.microsoft.com/office/drawing/2014/main" val="4191133311"/>
                    </a:ext>
                  </a:extLst>
                </a:gridCol>
                <a:gridCol w="4267569">
                  <a:extLst>
                    <a:ext uri="{9D8B030D-6E8A-4147-A177-3AD203B41FA5}">
                      <a16:colId xmlns:a16="http://schemas.microsoft.com/office/drawing/2014/main" val="3133416161"/>
                    </a:ext>
                  </a:extLst>
                </a:gridCol>
              </a:tblGrid>
              <a:tr h="391012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DIZEL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BENZIN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506954"/>
                  </a:ext>
                </a:extLst>
              </a:tr>
              <a:tr h="391012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Ekonomičniji i dugotrajniji u vožnji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Troši više, manji krajnji doseg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139569"/>
                  </a:ext>
                </a:extLst>
              </a:tr>
              <a:tr h="391012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Nema toliko snage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Ima veću snagu motora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697686"/>
                  </a:ext>
                </a:extLst>
              </a:tr>
              <a:tr h="391012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Nudi veći okretni moment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Manji okretni moment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883125"/>
                  </a:ext>
                </a:extLst>
              </a:tr>
              <a:tr h="391012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Teži motor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Lakši motor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725725"/>
                  </a:ext>
                </a:extLst>
              </a:tr>
              <a:tr h="391012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Skuplji prilikom kupnje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Jeftiniji prilikom kupnje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239711"/>
                  </a:ext>
                </a:extLst>
              </a:tr>
              <a:tr h="391012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Veći trošak u proizvodnji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Tehnološki jednostavniji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364494"/>
                  </a:ext>
                </a:extLst>
              </a:tr>
              <a:tr h="391012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Pouzdaniji su i trajniji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Kraći vijek trajanja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033043"/>
                  </a:ext>
                </a:extLst>
              </a:tr>
              <a:tr h="674897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Veći trošak održavanja i dijelova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Manji trošak održavanja i dostupniji dijelovi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510712"/>
                  </a:ext>
                </a:extLst>
              </a:tr>
              <a:tr h="391012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Motor proizvodi više buke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Motor je tiši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455854"/>
                  </a:ext>
                </a:extLst>
              </a:tr>
              <a:tr h="391012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Crni ispušni plinovi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Relativno čišći ispušni plinovi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711918"/>
                  </a:ext>
                </a:extLst>
              </a:tr>
              <a:tr h="391012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Gorivo relativno tamnije i nečisto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Gorivo relativno čišće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827360"/>
                  </a:ext>
                </a:extLst>
              </a:tr>
              <a:tr h="674897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Turbo dodatak zbog boljih performansi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Veća ubrzanja s klasičnim motorom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532683"/>
                  </a:ext>
                </a:extLst>
              </a:tr>
              <a:tr h="391012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Gorivo jeftinije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Gorivo skuplje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071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118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106EE3-2FCF-41D8-803F-F34984585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Prvi tramvaj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E01FABD-B86A-471D-8B1C-94A42462F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2121408"/>
            <a:ext cx="3013779" cy="1692056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hr-HR" dirty="0"/>
              <a:t>Prvi tramvaj sa konjskom vučom počeo je sa radom 1807. u velškom gradu </a:t>
            </a:r>
            <a:r>
              <a:rPr lang="hr-HR" dirty="0" err="1"/>
              <a:t>Swansea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47F125E-E61E-4784-BD5D-1FBB27BD1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CD2E-8D3C-41D3-B688-0AB2EE9AA7A9}" type="slidenum">
              <a:rPr lang="hr-HR" smtClean="0"/>
              <a:t>12</a:t>
            </a:fld>
            <a:endParaRPr lang="hr-HR"/>
          </a:p>
        </p:txBody>
      </p:sp>
      <p:pic>
        <p:nvPicPr>
          <p:cNvPr id="13314" name="Picture 2" descr="Slikovni rezultat za prvi tramvaj u svijetu">
            <a:extLst>
              <a:ext uri="{FF2B5EF4-FFF2-40B4-BE49-F238E27FC236}">
                <a16:creationId xmlns:a16="http://schemas.microsoft.com/office/drawing/2014/main" id="{896C064A-2631-436F-BB78-E713CFA72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414" y="1413730"/>
            <a:ext cx="4757304" cy="302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343209E1-6F62-477A-81E9-CEDC1E1F273E}"/>
              </a:ext>
            </a:extLst>
          </p:cNvPr>
          <p:cNvSpPr/>
          <p:nvPr/>
        </p:nvSpPr>
        <p:spPr>
          <a:xfrm>
            <a:off x="5809057" y="4579359"/>
            <a:ext cx="4802661" cy="369332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hr-HR" dirty="0"/>
              <a:t>Stari </a:t>
            </a:r>
            <a:r>
              <a:rPr lang="hr-HR" dirty="0" err="1"/>
              <a:t>manchesterski</a:t>
            </a:r>
            <a:r>
              <a:rPr lang="hr-HR" dirty="0"/>
              <a:t> konjski tramvaj iz 1877.</a:t>
            </a:r>
          </a:p>
        </p:txBody>
      </p:sp>
      <p:pic>
        <p:nvPicPr>
          <p:cNvPr id="13316" name="Picture 4" descr="Slikovni rezultat za prvi tramvaj u svijetu">
            <a:extLst>
              <a:ext uri="{FF2B5EF4-FFF2-40B4-BE49-F238E27FC236}">
                <a16:creationId xmlns:a16="http://schemas.microsoft.com/office/drawing/2014/main" id="{6B3926CE-3465-415F-BF16-2630CD213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66" y="4067623"/>
            <a:ext cx="4419069" cy="238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339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821B60-6F18-4F6E-90D6-1395D9FB9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tramvaj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9286237-41D6-486A-A148-7CE56F287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4384654" cy="40507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b="1" dirty="0"/>
              <a:t>Vrste tramvaja kroz povijest:</a:t>
            </a:r>
          </a:p>
          <a:p>
            <a:r>
              <a:rPr lang="hr-HR" dirty="0"/>
              <a:t>Konjski tramvaj</a:t>
            </a:r>
          </a:p>
          <a:p>
            <a:r>
              <a:rPr lang="hr-HR" dirty="0"/>
              <a:t>Parni tramvaj</a:t>
            </a:r>
          </a:p>
          <a:p>
            <a:r>
              <a:rPr lang="hr-HR" dirty="0"/>
              <a:t>Akumulatorski tramvaji (odbačeni zbog malog dometa i slabe snage)</a:t>
            </a:r>
          </a:p>
          <a:p>
            <a:r>
              <a:rPr lang="hr-HR" dirty="0"/>
              <a:t>Plinski i </a:t>
            </a:r>
            <a:r>
              <a:rPr lang="hr-HR" dirty="0" err="1"/>
              <a:t>dieselski</a:t>
            </a:r>
            <a:r>
              <a:rPr lang="hr-HR" dirty="0"/>
              <a:t> (odbačeni zbog buke)</a:t>
            </a:r>
          </a:p>
          <a:p>
            <a:r>
              <a:rPr lang="hr-HR" dirty="0"/>
              <a:t>Kabelski tramvaji </a:t>
            </a:r>
          </a:p>
          <a:p>
            <a:r>
              <a:rPr lang="hr-HR" dirty="0"/>
              <a:t>Tramvaji na komprimirani zrak (odbačeni zbog čestog punjenja)</a:t>
            </a:r>
          </a:p>
          <a:p>
            <a:r>
              <a:rPr lang="hr-HR" dirty="0"/>
              <a:t>Električni tramvaj (u pogonu)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C109955-752C-4DFB-9CB3-B6EE7DEDF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CD2E-8D3C-41D3-B688-0AB2EE9AA7A9}" type="slidenum">
              <a:rPr lang="hr-HR" smtClean="0"/>
              <a:t>13</a:t>
            </a:fld>
            <a:endParaRPr lang="hr-HR"/>
          </a:p>
        </p:txBody>
      </p:sp>
      <p:pic>
        <p:nvPicPr>
          <p:cNvPr id="10244" name="Picture 4" descr="Slikovni rezultat za vrste tramvaja">
            <a:extLst>
              <a:ext uri="{FF2B5EF4-FFF2-40B4-BE49-F238E27FC236}">
                <a16:creationId xmlns:a16="http://schemas.microsoft.com/office/drawing/2014/main" id="{39994A7A-E72B-42A6-B4B6-FBA111170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918" y="3314700"/>
            <a:ext cx="5810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Slikovni rezultat za tram drawing">
            <a:extLst>
              <a:ext uri="{FF2B5EF4-FFF2-40B4-BE49-F238E27FC236}">
                <a16:creationId xmlns:a16="http://schemas.microsoft.com/office/drawing/2014/main" id="{705E5BB4-7464-4E65-9BD2-972CFDF43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17" y="98679"/>
            <a:ext cx="22669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464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F612AA-1042-4C07-8ADC-F45DF7FB5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Hrvatski tramvaji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E2D536A-ABEE-4923-A766-A6D9858B4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CD2E-8D3C-41D3-B688-0AB2EE9AA7A9}" type="slidenum">
              <a:rPr lang="hr-HR" smtClean="0"/>
              <a:t>14</a:t>
            </a:fld>
            <a:endParaRPr lang="hr-HR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56C660B4-AE1A-4A96-B7CA-4527F5A4D436}"/>
              </a:ext>
            </a:extLst>
          </p:cNvPr>
          <p:cNvSpPr txBox="1"/>
          <p:nvPr/>
        </p:nvSpPr>
        <p:spPr>
          <a:xfrm>
            <a:off x="786809" y="2093976"/>
            <a:ext cx="2892056" cy="313932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hr-HR" b="1" u="sng" dirty="0"/>
              <a:t>OPATIJSKI TRAMVAJ</a:t>
            </a:r>
          </a:p>
          <a:p>
            <a:r>
              <a:rPr lang="hr-HR" dirty="0"/>
              <a:t>- Parni tramvaj 1908. godine pušten u promet, tramvajska linija Matulji-Opatija-Lovran (12 km)</a:t>
            </a:r>
          </a:p>
          <a:p>
            <a:pPr marL="285750" indent="-285750">
              <a:buFontTx/>
              <a:buChar char="-"/>
            </a:pPr>
            <a:r>
              <a:rPr lang="hr-HR" dirty="0"/>
              <a:t>Prvi električni tramvaj – 17.2.1908.</a:t>
            </a:r>
          </a:p>
          <a:p>
            <a:pPr marL="285750" indent="-285750">
              <a:buFontTx/>
              <a:buChar char="-"/>
            </a:pPr>
            <a:r>
              <a:rPr lang="hr-HR" dirty="0"/>
              <a:t>Ukinut 1.4.1933.</a:t>
            </a:r>
          </a:p>
          <a:p>
            <a:pPr marL="285750" indent="-285750">
              <a:buFontTx/>
              <a:buChar char="-"/>
            </a:pPr>
            <a:r>
              <a:rPr lang="hr-HR" dirty="0"/>
              <a:t>Tramvaji prodani Ljubljani, tračnice odvezene na Siciliju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3FD1596F-AEF4-41AE-A145-B7D9CAD616A5}"/>
              </a:ext>
            </a:extLst>
          </p:cNvPr>
          <p:cNvSpPr txBox="1"/>
          <p:nvPr/>
        </p:nvSpPr>
        <p:spPr>
          <a:xfrm>
            <a:off x="4200075" y="2203704"/>
            <a:ext cx="2715768" cy="9233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hr-HR" b="1" u="sng" dirty="0"/>
              <a:t>PULSKI TRAMVAJ</a:t>
            </a:r>
          </a:p>
          <a:p>
            <a:r>
              <a:rPr lang="hr-HR" dirty="0"/>
              <a:t>Električni tramvaj: 1904.-1934.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6FE1510A-969D-4845-83ED-445120781678}"/>
              </a:ext>
            </a:extLst>
          </p:cNvPr>
          <p:cNvSpPr txBox="1"/>
          <p:nvPr/>
        </p:nvSpPr>
        <p:spPr>
          <a:xfrm>
            <a:off x="786809" y="5605168"/>
            <a:ext cx="2715768" cy="9233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hr-HR" b="1" u="sng" dirty="0"/>
              <a:t>RIJEČKI TRAMVAJ</a:t>
            </a:r>
          </a:p>
          <a:p>
            <a:r>
              <a:rPr lang="hr-HR" dirty="0"/>
              <a:t>Električni tramvaj: 1899.- 1952.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5A559398-649F-45D6-BF09-5D9EC5AF6411}"/>
              </a:ext>
            </a:extLst>
          </p:cNvPr>
          <p:cNvSpPr txBox="1"/>
          <p:nvPr/>
        </p:nvSpPr>
        <p:spPr>
          <a:xfrm>
            <a:off x="7991926" y="4794051"/>
            <a:ext cx="3493008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hr-HR" b="1" u="sng" dirty="0"/>
              <a:t>DUBROVAČKI TRAMVAJ</a:t>
            </a:r>
          </a:p>
          <a:p>
            <a:r>
              <a:rPr lang="hr-HR" dirty="0"/>
              <a:t>Električni tramvaj: 1910. -1970.</a:t>
            </a:r>
            <a:endParaRPr lang="hr-HR" b="1" u="sng" dirty="0"/>
          </a:p>
        </p:txBody>
      </p:sp>
      <p:pic>
        <p:nvPicPr>
          <p:cNvPr id="9218" name="Picture 2" descr="Slikovni rezultat za DUBROVAČKI TRAMVAJ">
            <a:extLst>
              <a:ext uri="{FF2B5EF4-FFF2-40B4-BE49-F238E27FC236}">
                <a16:creationId xmlns:a16="http://schemas.microsoft.com/office/drawing/2014/main" id="{5CBA238B-B6BF-4E44-AABB-B7E51F181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926" y="2093976"/>
            <a:ext cx="3763481" cy="251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B4A20848-1D8F-448C-B2D0-1215A6CDA28A}"/>
              </a:ext>
            </a:extLst>
          </p:cNvPr>
          <p:cNvSpPr txBox="1"/>
          <p:nvPr/>
        </p:nvSpPr>
        <p:spPr>
          <a:xfrm>
            <a:off x="4200075" y="5318811"/>
            <a:ext cx="2569464" cy="9233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hr-HR" b="1" u="sng" dirty="0"/>
              <a:t>VELIKA GORICA</a:t>
            </a:r>
            <a:endParaRPr lang="hr-HR" dirty="0"/>
          </a:p>
          <a:p>
            <a:r>
              <a:rPr lang="hr-HR" dirty="0"/>
              <a:t>- Konjski tramvaj do 1937. godine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C79D490C-7E1D-468C-9031-2D9B382E9751}"/>
              </a:ext>
            </a:extLst>
          </p:cNvPr>
          <p:cNvSpPr txBox="1"/>
          <p:nvPr/>
        </p:nvSpPr>
        <p:spPr>
          <a:xfrm>
            <a:off x="4200075" y="3563696"/>
            <a:ext cx="2715768" cy="120032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hr-HR" b="1" u="sng" dirty="0"/>
              <a:t>ZAGREBAČKI TRAMVAJ</a:t>
            </a:r>
          </a:p>
          <a:p>
            <a:r>
              <a:rPr lang="hr-HR" dirty="0"/>
              <a:t>Prvi električni tramvaj: 18. kolovoz 1910.</a:t>
            </a:r>
          </a:p>
        </p:txBody>
      </p:sp>
    </p:spTree>
    <p:extLst>
      <p:ext uri="{BB962C8B-B14F-4D97-AF65-F5344CB8AC3E}">
        <p14:creationId xmlns:p14="http://schemas.microsoft.com/office/powerpoint/2010/main" val="574010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E9C662-8942-45B4-BF0F-3B4758497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zrakoplov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DE654E1-11C2-45A0-95F5-E5B84D17B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832" y="1953491"/>
            <a:ext cx="6290691" cy="4684418"/>
          </a:xfrm>
        </p:spPr>
        <p:txBody>
          <a:bodyPr>
            <a:normAutofit lnSpcReduction="10000"/>
          </a:bodyPr>
          <a:lstStyle/>
          <a:p>
            <a:r>
              <a:rPr lang="hr-HR" dirty="0"/>
              <a:t>Vrste zrakoplova:</a:t>
            </a:r>
          </a:p>
          <a:p>
            <a:pPr>
              <a:buFontTx/>
              <a:buChar char="-"/>
            </a:pPr>
            <a:r>
              <a:rPr lang="hr-HR" dirty="0"/>
              <a:t>Prema broju krila: jednokrilci, dvokrilci i </a:t>
            </a:r>
            <a:r>
              <a:rPr lang="hr-HR" dirty="0" err="1"/>
              <a:t>višekrilci</a:t>
            </a:r>
            <a:endParaRPr lang="hr-HR" dirty="0"/>
          </a:p>
          <a:p>
            <a:pPr>
              <a:buFontTx/>
              <a:buChar char="-"/>
            </a:pPr>
            <a:r>
              <a:rPr lang="hr-HR" dirty="0"/>
              <a:t>Prema broju motora: jednomotorni, dvomotorni i </a:t>
            </a:r>
            <a:r>
              <a:rPr lang="hr-HR" dirty="0" err="1"/>
              <a:t>višemotorni</a:t>
            </a:r>
            <a:endParaRPr lang="hr-HR" dirty="0"/>
          </a:p>
          <a:p>
            <a:pPr>
              <a:buFontTx/>
              <a:buChar char="-"/>
            </a:pPr>
            <a:r>
              <a:rPr lang="hr-HR" dirty="0"/>
              <a:t>Prema vrsti </a:t>
            </a:r>
            <a:r>
              <a:rPr lang="hr-HR" dirty="0" err="1"/>
              <a:t>pogona:elisno-klipni</a:t>
            </a:r>
            <a:r>
              <a:rPr lang="hr-HR" dirty="0"/>
              <a:t>, mlazni, raketni, kombinirani</a:t>
            </a:r>
          </a:p>
          <a:p>
            <a:pPr>
              <a:buFontTx/>
              <a:buChar char="-"/>
            </a:pPr>
            <a:r>
              <a:rPr lang="hr-HR" dirty="0"/>
              <a:t>Prema namjeni: civilni, vojni, transportni, poljoprivredni i dr. </a:t>
            </a:r>
          </a:p>
          <a:p>
            <a:pPr marL="0" indent="0">
              <a:buNone/>
            </a:pPr>
            <a:endParaRPr lang="hr-HR" dirty="0"/>
          </a:p>
          <a:p>
            <a:pPr>
              <a:buFontTx/>
              <a:buChar char="-"/>
            </a:pPr>
            <a:r>
              <a:rPr lang="hr-HR" dirty="0"/>
              <a:t>Prvi let avionom ostvarila su </a:t>
            </a:r>
            <a:r>
              <a:rPr lang="hr-HR" b="1" dirty="0"/>
              <a:t>braća Wright </a:t>
            </a:r>
            <a:r>
              <a:rPr lang="hr-HR" dirty="0"/>
              <a:t>(1903.)</a:t>
            </a:r>
          </a:p>
          <a:p>
            <a:pPr>
              <a:buFontTx/>
              <a:buChar char="-"/>
            </a:pPr>
            <a:r>
              <a:rPr lang="hr-HR" dirty="0"/>
              <a:t>Prvi hrvatski zrakoplov, konstrukcija S. E. Penkale, vojno vježbalište Kajzerica, Zagreb, 1910. - upravljao prvi hrvatski pilot D. Novak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A8002CB-5F90-4056-A452-ABF3D4B08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CD2E-8D3C-41D3-B688-0AB2EE9AA7A9}" type="slidenum">
              <a:rPr lang="hr-HR" smtClean="0"/>
              <a:t>15</a:t>
            </a:fld>
            <a:endParaRPr lang="hr-HR"/>
          </a:p>
        </p:txBody>
      </p:sp>
      <p:pic>
        <p:nvPicPr>
          <p:cNvPr id="6146" name="Picture 2" descr="Slikovni rezultat za a plane drawing">
            <a:extLst>
              <a:ext uri="{FF2B5EF4-FFF2-40B4-BE49-F238E27FC236}">
                <a16:creationId xmlns:a16="http://schemas.microsoft.com/office/drawing/2014/main" id="{13C92B86-B5EC-4490-B83C-FE47A8459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443" y="220091"/>
            <a:ext cx="427672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likovni rezultat za braća wright">
            <a:extLst>
              <a:ext uri="{FF2B5EF4-FFF2-40B4-BE49-F238E27FC236}">
                <a16:creationId xmlns:a16="http://schemas.microsoft.com/office/drawing/2014/main" id="{64A01149-A8A4-466D-99CF-244F9BFED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912" y="3259147"/>
            <a:ext cx="4522256" cy="263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890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A09D6B-282A-4C80-866D-FD943867B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Električni automobil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8B8D732-630E-4BA4-941D-FA32EA7E58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/>
              <a:t>   Prednosti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Bešuman rad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Pogodan za kratke rute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Nema emisija štetnih stakleničkih plinova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Manja mogućnost mehaničkog kvara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Porezne olakšice pri kupnji (ovisno o državi)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Niže cijene osiguranja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DFD1AEE-5D91-41B0-9D85-E6D6CDE95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/>
              <a:t>   Nedostatci 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Kratko trajanje baterije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Nepogodan za duga putovanja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Dodatna oprema poput klime jako smanjuje trajanje baterije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manjak infrastrukture za punjenje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Rizično i nepraktično punjenje baterije u kišnim uvjetima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Elektrane koje proizvode struju zagađuju okoliš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Visoka cijena</a:t>
            </a:r>
          </a:p>
          <a:p>
            <a:pPr>
              <a:buFont typeface="Courier New" panose="02070309020205020404" pitchFamily="49" charset="0"/>
              <a:buChar char="o"/>
            </a:pPr>
            <a:endParaRPr lang="hr-HR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46B8DCB-235B-4288-B90B-82D505036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CD2E-8D3C-41D3-B688-0AB2EE9AA7A9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9739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08B5040-846C-4898-81A7-5963F9663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CD2E-8D3C-41D3-B688-0AB2EE9AA7A9}" type="slidenum">
              <a:rPr lang="hr-HR" smtClean="0"/>
              <a:t>17</a:t>
            </a:fld>
            <a:endParaRPr lang="hr-HR"/>
          </a:p>
        </p:txBody>
      </p:sp>
      <p:pic>
        <p:nvPicPr>
          <p:cNvPr id="4098" name="Picture 2" descr="Slikovni rezultat za električni automobil tehnički muzej">
            <a:extLst>
              <a:ext uri="{FF2B5EF4-FFF2-40B4-BE49-F238E27FC236}">
                <a16:creationId xmlns:a16="http://schemas.microsoft.com/office/drawing/2014/main" id="{99BFB8EE-AB7A-40DC-9882-7818ED29D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04" y="700503"/>
            <a:ext cx="7275992" cy="545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likovni rezultat za green peace">
            <a:extLst>
              <a:ext uri="{FF2B5EF4-FFF2-40B4-BE49-F238E27FC236}">
                <a16:creationId xmlns:a16="http://schemas.microsoft.com/office/drawing/2014/main" id="{43D0543B-541D-4234-9337-791B6A7E80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6" r="19373"/>
          <a:stretch/>
        </p:blipFill>
        <p:spPr bwMode="auto">
          <a:xfrm>
            <a:off x="176273" y="700503"/>
            <a:ext cx="2090427" cy="215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ovezana slika">
            <a:extLst>
              <a:ext uri="{FF2B5EF4-FFF2-40B4-BE49-F238E27FC236}">
                <a16:creationId xmlns:a16="http://schemas.microsoft.com/office/drawing/2014/main" id="{31F57EB2-4F09-4F78-82DC-326B6B5601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6" r="14256"/>
          <a:stretch/>
        </p:blipFill>
        <p:spPr bwMode="auto">
          <a:xfrm>
            <a:off x="9925300" y="700502"/>
            <a:ext cx="2108002" cy="215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852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C16537-C0B6-4177-BD05-22E577E47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1310888"/>
            <a:ext cx="10241280" cy="4236224"/>
          </a:xfrm>
        </p:spPr>
        <p:txBody>
          <a:bodyPr>
            <a:normAutofit/>
          </a:bodyPr>
          <a:lstStyle/>
          <a:p>
            <a:pPr algn="ctr"/>
            <a:r>
              <a:rPr lang="hr-HR" sz="8800" dirty="0"/>
              <a:t>SUBOTA</a:t>
            </a:r>
            <a:br>
              <a:rPr lang="hr-HR" sz="8800" dirty="0"/>
            </a:br>
            <a:r>
              <a:rPr lang="hr-HR" sz="8800" dirty="0"/>
              <a:t>19.09.2019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BBE2A24-C65C-4E3A-B2D5-7775780B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CD2E-8D3C-41D3-B688-0AB2EE9AA7A9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2883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3C0564-C55A-4E95-B490-BE29E4798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aktivnost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A3F099A-279D-4DC7-9E50-29860B8CA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3364992" cy="4050792"/>
          </a:xfrm>
        </p:spPr>
        <p:txBody>
          <a:bodyPr/>
          <a:lstStyle/>
          <a:p>
            <a:r>
              <a:rPr lang="hr-HR" dirty="0"/>
              <a:t>Posjet stanici za mjerenje kvalitete zraka</a:t>
            </a:r>
          </a:p>
          <a:p>
            <a:r>
              <a:rPr lang="hr-HR" dirty="0"/>
              <a:t>Predavanje o kvaliteti zraka i onečišćenju okoliša</a:t>
            </a:r>
          </a:p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A6F90B9-C368-400E-8E8A-6B829B6C2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CD2E-8D3C-41D3-B688-0AB2EE9AA7A9}" type="slidenum">
              <a:rPr lang="hr-HR" smtClean="0"/>
              <a:t>19</a:t>
            </a:fld>
            <a:endParaRPr lang="hr-HR"/>
          </a:p>
        </p:txBody>
      </p:sp>
      <p:pic>
        <p:nvPicPr>
          <p:cNvPr id="2050" name="Picture 2" descr="Povezana slika">
            <a:extLst>
              <a:ext uri="{FF2B5EF4-FFF2-40B4-BE49-F238E27FC236}">
                <a16:creationId xmlns:a16="http://schemas.microsoft.com/office/drawing/2014/main" id="{5C9BECFE-ACF0-436C-9C39-DAB8C5A04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067" y="0"/>
            <a:ext cx="5597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365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F4FF96-59E4-4B43-86A4-21F7737C7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Europski tjedan mobilnosti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5EA65B5-5814-494C-B4DD-3CDB1B3B2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816" y="2071116"/>
            <a:ext cx="10058400" cy="4050792"/>
          </a:xfrm>
        </p:spPr>
        <p:txBody>
          <a:bodyPr/>
          <a:lstStyle/>
          <a:p>
            <a:r>
              <a:rPr lang="hr-HR" dirty="0"/>
              <a:t>Prvo pokretanje: 2002.g.</a:t>
            </a:r>
          </a:p>
          <a:p>
            <a:r>
              <a:rPr lang="hr-HR" dirty="0"/>
              <a:t>Promicanje i uvođenje održivih prijevoznih sredstava</a:t>
            </a:r>
          </a:p>
          <a:p>
            <a:r>
              <a:rPr lang="hr-HR" dirty="0"/>
              <a:t>Vrhunac tjedna </a:t>
            </a:r>
            <a:r>
              <a:rPr lang="hr-HR" b="1" dirty="0"/>
              <a:t>DAN BEZ AUTOMOBILA </a:t>
            </a:r>
            <a:r>
              <a:rPr lang="hr-HR" dirty="0"/>
              <a:t>(22.9.)</a:t>
            </a:r>
          </a:p>
        </p:txBody>
      </p:sp>
      <p:pic>
        <p:nvPicPr>
          <p:cNvPr id="2050" name="Picture 2" descr="Slikovni rezultat za europski tjedan mobilnosti">
            <a:extLst>
              <a:ext uri="{FF2B5EF4-FFF2-40B4-BE49-F238E27FC236}">
                <a16:creationId xmlns:a16="http://schemas.microsoft.com/office/drawing/2014/main" id="{3FA69516-8B65-41E2-951D-3B21FE5FF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211" y="394255"/>
            <a:ext cx="3227929" cy="303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020585A-A47A-453E-995D-4880C849F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CD2E-8D3C-41D3-B688-0AB2EE9AA7A9}" type="slidenum">
              <a:rPr lang="hr-HR" smtClean="0"/>
              <a:t>2</a:t>
            </a:fld>
            <a:endParaRPr lang="hr-HR"/>
          </a:p>
        </p:txBody>
      </p:sp>
      <p:pic>
        <p:nvPicPr>
          <p:cNvPr id="1026" name="Picture 2" descr="Povezana slika">
            <a:extLst>
              <a:ext uri="{FF2B5EF4-FFF2-40B4-BE49-F238E27FC236}">
                <a16:creationId xmlns:a16="http://schemas.microsoft.com/office/drawing/2014/main" id="{4B2CEC04-E21D-48BE-9E05-C9CD3D7D3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48" y="3680460"/>
            <a:ext cx="2700528" cy="234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likovni rezultat za mobilnost">
            <a:extLst>
              <a:ext uri="{FF2B5EF4-FFF2-40B4-BE49-F238E27FC236}">
                <a16:creationId xmlns:a16="http://schemas.microsoft.com/office/drawing/2014/main" id="{B0CDBA68-F248-4982-BB48-1E4F1B3F6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659" y="3984117"/>
            <a:ext cx="68675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816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31FA80-C73F-420A-B580-10C0E2B07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5F919D-3C31-4302-B5DF-D3A82AEA4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Naučili smo: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Kako su se razvijala prijevozna sredstva kroz povijest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Način rada različitih vrsta motora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Koji izumi su bili ključni za razvoj mobilnosti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Prednosti i nedostatke električnih automobila</a:t>
            </a:r>
          </a:p>
          <a:p>
            <a:pPr marL="0" indent="0">
              <a:buNone/>
            </a:pPr>
            <a:endParaRPr lang="hr-HR" dirty="0"/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Kako izgleda i funkcionira postaja za mjerenje kvalitete zraka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Koji su plinovi štetni za zdravlje ljudi </a:t>
            </a:r>
          </a:p>
          <a:p>
            <a:pPr marL="0" indent="0">
              <a:buNone/>
            </a:pPr>
            <a:r>
              <a:rPr lang="hr-HR" dirty="0"/>
              <a:t>…i još puno zanimljivih informacija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dirty="0"/>
          </a:p>
          <a:p>
            <a:pPr>
              <a:buFont typeface="Wingdings" panose="05000000000000000000" pitchFamily="2" charset="2"/>
              <a:buChar char="ü"/>
            </a:pPr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D604F15-2D09-4DD0-B80B-36EB91DC1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CD2E-8D3C-41D3-B688-0AB2EE9AA7A9}" type="slidenum">
              <a:rPr lang="hr-HR" smtClean="0"/>
              <a:t>20</a:t>
            </a:fld>
            <a:endParaRPr lang="hr-HR"/>
          </a:p>
        </p:txBody>
      </p:sp>
      <p:pic>
        <p:nvPicPr>
          <p:cNvPr id="3074" name="Picture 2" descr="Slikovni rezultat za smile emoji with glasses">
            <a:extLst>
              <a:ext uri="{FF2B5EF4-FFF2-40B4-BE49-F238E27FC236}">
                <a16:creationId xmlns:a16="http://schemas.microsoft.com/office/drawing/2014/main" id="{58E4C592-6440-46E1-AF77-90A8E5D4DB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4"/>
          <a:stretch/>
        </p:blipFill>
        <p:spPr bwMode="auto">
          <a:xfrm rot="21266164">
            <a:off x="8399397" y="645428"/>
            <a:ext cx="3438525" cy="250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803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3C7C56-1F62-4184-A635-139C5B8A9CD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hr-HR" sz="8800" b="1" dirty="0"/>
              <a:t>HVALA NA PAŽNJI!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4DA5BC2-C672-4F43-96DD-FC7DBFD6A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CD2E-8D3C-41D3-B688-0AB2EE9AA7A9}" type="slidenum">
              <a:rPr lang="hr-HR" smtClean="0"/>
              <a:t>21</a:t>
            </a:fld>
            <a:endParaRPr lang="hr-HR"/>
          </a:p>
        </p:txBody>
      </p:sp>
      <p:pic>
        <p:nvPicPr>
          <p:cNvPr id="3074" name="Picture 2" descr="Povezana slika">
            <a:extLst>
              <a:ext uri="{FF2B5EF4-FFF2-40B4-BE49-F238E27FC236}">
                <a16:creationId xmlns:a16="http://schemas.microsoft.com/office/drawing/2014/main" id="{16565BFA-480C-4972-BA36-386D718952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2332037"/>
            <a:ext cx="981075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9B6353CF-C4CF-4245-9006-44622632030B}"/>
              </a:ext>
            </a:extLst>
          </p:cNvPr>
          <p:cNvSpPr txBox="1"/>
          <p:nvPr/>
        </p:nvSpPr>
        <p:spPr>
          <a:xfrm>
            <a:off x="5635256" y="2668772"/>
            <a:ext cx="4518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Josip </a:t>
            </a:r>
            <a:r>
              <a:rPr lang="hr-HR" sz="2000" b="1" dirty="0" err="1"/>
              <a:t>Đurinić</a:t>
            </a:r>
            <a:r>
              <a:rPr lang="hr-HR" sz="2000" b="1" dirty="0"/>
              <a:t>, Elena Janković, Filip Matijević, Ivona </a:t>
            </a:r>
            <a:r>
              <a:rPr lang="hr-HR" sz="2000" b="1" dirty="0" err="1"/>
              <a:t>Mikulčić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1303268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1F33E6-1D05-484D-89DE-D0A8BD68F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727" y="2088340"/>
            <a:ext cx="9788546" cy="2681319"/>
          </a:xfrm>
        </p:spPr>
        <p:txBody>
          <a:bodyPr>
            <a:noAutofit/>
          </a:bodyPr>
          <a:lstStyle/>
          <a:p>
            <a:pPr algn="ctr"/>
            <a:r>
              <a:rPr lang="hr-HR" sz="8800" dirty="0"/>
              <a:t>PETAK</a:t>
            </a:r>
            <a:br>
              <a:rPr lang="hr-HR" sz="8800" dirty="0"/>
            </a:br>
            <a:r>
              <a:rPr lang="hr-HR" sz="8800" dirty="0"/>
              <a:t>18.09.2019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3FA7F16-B2FF-44EB-AE04-246EA28E3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CD2E-8D3C-41D3-B688-0AB2EE9AA7A9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6927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41A44A-441B-412D-A01F-65862590B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Razvoj mobilnosti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263AD04-092F-4871-AA6B-18804E63B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CD2E-8D3C-41D3-B688-0AB2EE9AA7A9}" type="slidenum">
              <a:rPr lang="hr-HR" smtClean="0"/>
              <a:t>4</a:t>
            </a:fld>
            <a:endParaRPr lang="hr-HR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414D93AE-AE45-4EB6-B351-D59B1771C145}"/>
              </a:ext>
            </a:extLst>
          </p:cNvPr>
          <p:cNvSpPr txBox="1"/>
          <p:nvPr/>
        </p:nvSpPr>
        <p:spPr>
          <a:xfrm>
            <a:off x="710047" y="2279284"/>
            <a:ext cx="1648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KOTAČ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AFCBC8C7-065F-474E-A8F1-01A0FC451863}"/>
              </a:ext>
            </a:extLst>
          </p:cNvPr>
          <p:cNvSpPr txBox="1"/>
          <p:nvPr/>
        </p:nvSpPr>
        <p:spPr>
          <a:xfrm>
            <a:off x="3647208" y="2298832"/>
            <a:ext cx="2878282" cy="540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KOLA I KOČIJE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F75CE377-EE1B-4FD2-A3E5-5B1F2E33871A}"/>
              </a:ext>
            </a:extLst>
          </p:cNvPr>
          <p:cNvSpPr txBox="1"/>
          <p:nvPr/>
        </p:nvSpPr>
        <p:spPr>
          <a:xfrm>
            <a:off x="120375" y="3114316"/>
            <a:ext cx="26725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MOTOR S UNUTARNJIM IZGARANJEM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A207DAEA-1986-4172-9F54-058247FB9A29}"/>
              </a:ext>
            </a:extLst>
          </p:cNvPr>
          <p:cNvSpPr txBox="1"/>
          <p:nvPr/>
        </p:nvSpPr>
        <p:spPr>
          <a:xfrm>
            <a:off x="7658096" y="3259071"/>
            <a:ext cx="2878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LOKOMOTIVA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604BE830-CE57-4DF8-9720-0CB70CF5DA10}"/>
              </a:ext>
            </a:extLst>
          </p:cNvPr>
          <p:cNvSpPr txBox="1"/>
          <p:nvPr/>
        </p:nvSpPr>
        <p:spPr>
          <a:xfrm>
            <a:off x="7928261" y="2298832"/>
            <a:ext cx="2608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PARNI STROJ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383A9C43-5C3E-489B-B7F0-474B08355B3C}"/>
              </a:ext>
            </a:extLst>
          </p:cNvPr>
          <p:cNvSpPr txBox="1"/>
          <p:nvPr/>
        </p:nvSpPr>
        <p:spPr>
          <a:xfrm>
            <a:off x="3917370" y="3259071"/>
            <a:ext cx="231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PAROBROD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3CFF6660-0C19-4279-82A7-FA0E96DF8D6E}"/>
              </a:ext>
            </a:extLst>
          </p:cNvPr>
          <p:cNvSpPr txBox="1"/>
          <p:nvPr/>
        </p:nvSpPr>
        <p:spPr>
          <a:xfrm>
            <a:off x="6307280" y="5206095"/>
            <a:ext cx="3148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ZRAKOPLOV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B8EC32F1-3008-4261-A5DC-21C4C952183A}"/>
              </a:ext>
            </a:extLst>
          </p:cNvPr>
          <p:cNvSpPr txBox="1"/>
          <p:nvPr/>
        </p:nvSpPr>
        <p:spPr>
          <a:xfrm>
            <a:off x="2223943" y="5175318"/>
            <a:ext cx="2878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AUTOMOBIL</a:t>
            </a:r>
          </a:p>
        </p:txBody>
      </p:sp>
      <p:sp>
        <p:nvSpPr>
          <p:cNvPr id="14" name="Strelica: desno 13">
            <a:extLst>
              <a:ext uri="{FF2B5EF4-FFF2-40B4-BE49-F238E27FC236}">
                <a16:creationId xmlns:a16="http://schemas.microsoft.com/office/drawing/2014/main" id="{CD036CA0-264A-42FD-B2D6-3961D190B8FE}"/>
              </a:ext>
            </a:extLst>
          </p:cNvPr>
          <p:cNvSpPr/>
          <p:nvPr/>
        </p:nvSpPr>
        <p:spPr>
          <a:xfrm>
            <a:off x="2244436" y="2359396"/>
            <a:ext cx="1174173" cy="419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Strelica: desno 16">
            <a:extLst>
              <a:ext uri="{FF2B5EF4-FFF2-40B4-BE49-F238E27FC236}">
                <a16:creationId xmlns:a16="http://schemas.microsoft.com/office/drawing/2014/main" id="{EBB4B56A-7C8E-434C-BF8C-24113507BA82}"/>
              </a:ext>
            </a:extLst>
          </p:cNvPr>
          <p:cNvSpPr/>
          <p:nvPr/>
        </p:nvSpPr>
        <p:spPr>
          <a:xfrm>
            <a:off x="6639789" y="2365511"/>
            <a:ext cx="1174173" cy="419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Strelica: zakrivljeno ulijevo 17">
            <a:extLst>
              <a:ext uri="{FF2B5EF4-FFF2-40B4-BE49-F238E27FC236}">
                <a16:creationId xmlns:a16="http://schemas.microsoft.com/office/drawing/2014/main" id="{9FBB3B39-1224-4659-8AD6-598CAD7CBF96}"/>
              </a:ext>
            </a:extLst>
          </p:cNvPr>
          <p:cNvSpPr/>
          <p:nvPr/>
        </p:nvSpPr>
        <p:spPr>
          <a:xfrm>
            <a:off x="10598725" y="2540894"/>
            <a:ext cx="737755" cy="1142136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20" name="Strelica: ulijevo 19">
            <a:extLst>
              <a:ext uri="{FF2B5EF4-FFF2-40B4-BE49-F238E27FC236}">
                <a16:creationId xmlns:a16="http://schemas.microsoft.com/office/drawing/2014/main" id="{B818ADAA-6725-4C00-82B4-3514DC42E97A}"/>
              </a:ext>
            </a:extLst>
          </p:cNvPr>
          <p:cNvSpPr/>
          <p:nvPr/>
        </p:nvSpPr>
        <p:spPr>
          <a:xfrm>
            <a:off x="2618507" y="3293203"/>
            <a:ext cx="1174173" cy="41920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Strelica: ulijevo 20">
            <a:extLst>
              <a:ext uri="{FF2B5EF4-FFF2-40B4-BE49-F238E27FC236}">
                <a16:creationId xmlns:a16="http://schemas.microsoft.com/office/drawing/2014/main" id="{1FCE0E28-0D4F-4077-8EFF-644387F99234}"/>
              </a:ext>
            </a:extLst>
          </p:cNvPr>
          <p:cNvSpPr/>
          <p:nvPr/>
        </p:nvSpPr>
        <p:spPr>
          <a:xfrm>
            <a:off x="6307280" y="3312514"/>
            <a:ext cx="1174173" cy="41920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Strelica: zakrivljeno udesno 21">
            <a:extLst>
              <a:ext uri="{FF2B5EF4-FFF2-40B4-BE49-F238E27FC236}">
                <a16:creationId xmlns:a16="http://schemas.microsoft.com/office/drawing/2014/main" id="{DC9587E3-468E-4034-945A-D16E7855A042}"/>
              </a:ext>
            </a:extLst>
          </p:cNvPr>
          <p:cNvSpPr/>
          <p:nvPr/>
        </p:nvSpPr>
        <p:spPr>
          <a:xfrm rot="20357951">
            <a:off x="1286873" y="4551541"/>
            <a:ext cx="671254" cy="1384995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23" name="Strelica: desno 22">
            <a:extLst>
              <a:ext uri="{FF2B5EF4-FFF2-40B4-BE49-F238E27FC236}">
                <a16:creationId xmlns:a16="http://schemas.microsoft.com/office/drawing/2014/main" id="{EFFD6AE8-B7B0-4BCB-BEAF-FEAAA9C6FA64}"/>
              </a:ext>
            </a:extLst>
          </p:cNvPr>
          <p:cNvSpPr/>
          <p:nvPr/>
        </p:nvSpPr>
        <p:spPr>
          <a:xfrm>
            <a:off x="4847702" y="5175318"/>
            <a:ext cx="1174173" cy="419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Strelica: zakrivljeno udesno 23">
            <a:extLst>
              <a:ext uri="{FF2B5EF4-FFF2-40B4-BE49-F238E27FC236}">
                <a16:creationId xmlns:a16="http://schemas.microsoft.com/office/drawing/2014/main" id="{7613240E-63E5-400D-AD58-9AD9CED031A8}"/>
              </a:ext>
            </a:extLst>
          </p:cNvPr>
          <p:cNvSpPr/>
          <p:nvPr/>
        </p:nvSpPr>
        <p:spPr>
          <a:xfrm rot="18960635">
            <a:off x="3214021" y="3832768"/>
            <a:ext cx="792745" cy="1532859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7790B18B-BE90-43F3-BDF5-42B0FBF1DD84}"/>
              </a:ext>
            </a:extLst>
          </p:cNvPr>
          <p:cNvSpPr txBox="1"/>
          <p:nvPr/>
        </p:nvSpPr>
        <p:spPr>
          <a:xfrm>
            <a:off x="4315820" y="4344236"/>
            <a:ext cx="2951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TRAMVAJ</a:t>
            </a:r>
          </a:p>
        </p:txBody>
      </p:sp>
    </p:spTree>
    <p:extLst>
      <p:ext uri="{BB962C8B-B14F-4D97-AF65-F5344CB8AC3E}">
        <p14:creationId xmlns:p14="http://schemas.microsoft.com/office/powerpoint/2010/main" val="909249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E2413B-D8F5-4D4C-B020-45BCA9B99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kotač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CB2F1BB-2591-4AA5-9B66-342A66396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Mehanička naprava</a:t>
            </a:r>
          </a:p>
          <a:p>
            <a:r>
              <a:rPr lang="hr-HR" dirty="0"/>
              <a:t>Okretanjem omogućuje izvršenje nekog rada</a:t>
            </a:r>
          </a:p>
          <a:p>
            <a:r>
              <a:rPr lang="hr-HR" dirty="0"/>
              <a:t>Prvi kotači izrađeni od drveta</a:t>
            </a:r>
          </a:p>
          <a:p>
            <a:r>
              <a:rPr lang="hr-HR" dirty="0"/>
              <a:t>Jedan od najznačajnijih tehničkih izuma čovječanstva</a:t>
            </a:r>
          </a:p>
          <a:p>
            <a:r>
              <a:rPr lang="hr-HR" dirty="0"/>
              <a:t>Lončarsko kolo</a:t>
            </a:r>
          </a:p>
          <a:p>
            <a:r>
              <a:rPr lang="hr-HR" dirty="0"/>
              <a:t>Vodeničarsko kolo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508B41B-8FD9-4681-8E3C-FA9784412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CD2E-8D3C-41D3-B688-0AB2EE9AA7A9}" type="slidenum">
              <a:rPr lang="hr-HR" smtClean="0"/>
              <a:t>5</a:t>
            </a:fld>
            <a:endParaRPr lang="hr-HR"/>
          </a:p>
        </p:txBody>
      </p:sp>
      <p:pic>
        <p:nvPicPr>
          <p:cNvPr id="5122" name="Picture 2" descr="Slikovni rezultat za KOTAČ">
            <a:extLst>
              <a:ext uri="{FF2B5EF4-FFF2-40B4-BE49-F238E27FC236}">
                <a16:creationId xmlns:a16="http://schemas.microsoft.com/office/drawing/2014/main" id="{62162DEF-D63E-49BF-8C25-03C354D57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618" y="603344"/>
            <a:ext cx="3009510" cy="370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21F1E559-8B16-4305-B446-77835EF3B5BB}"/>
              </a:ext>
            </a:extLst>
          </p:cNvPr>
          <p:cNvSpPr/>
          <p:nvPr/>
        </p:nvSpPr>
        <p:spPr>
          <a:xfrm>
            <a:off x="8301618" y="4429772"/>
            <a:ext cx="3009510" cy="1200329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hr-HR" dirty="0"/>
              <a:t>Ljubljanski drveni kotač - najstariji drveni kotač s osovinom na svijetu</a:t>
            </a:r>
          </a:p>
          <a:p>
            <a:r>
              <a:rPr lang="hr-HR" dirty="0"/>
              <a:t>- star oko 5150 godina</a:t>
            </a:r>
          </a:p>
        </p:txBody>
      </p:sp>
    </p:spTree>
    <p:extLst>
      <p:ext uri="{BB962C8B-B14F-4D97-AF65-F5344CB8AC3E}">
        <p14:creationId xmlns:p14="http://schemas.microsoft.com/office/powerpoint/2010/main" val="3071847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B7E87EA4-6B2D-4399-9286-FCAE7CB3A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C5B2AFD-8E60-45B2-9362-FF842332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CD2E-8D3C-41D3-B688-0AB2EE9AA7A9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4465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92C002-147F-4062-9FBD-04CF87C9A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Parni stroj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E95B3CD-50F0-47A3-8E44-AF0B8261D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4919472" cy="4050792"/>
          </a:xfrm>
        </p:spPr>
        <p:txBody>
          <a:bodyPr/>
          <a:lstStyle/>
          <a:p>
            <a:r>
              <a:rPr lang="hr-HR" dirty="0"/>
              <a:t>Toplinski stroj</a:t>
            </a:r>
          </a:p>
          <a:p>
            <a:r>
              <a:rPr lang="hr-HR" dirty="0"/>
              <a:t>Energiju vodene pare pretvara u mehanički rad</a:t>
            </a:r>
          </a:p>
          <a:p>
            <a:r>
              <a:rPr lang="hr-HR" dirty="0"/>
              <a:t>Izum parnog stroja – početak industrijske revolucije</a:t>
            </a:r>
          </a:p>
          <a:p>
            <a:r>
              <a:rPr lang="hr-HR" dirty="0" err="1"/>
              <a:t>Heron</a:t>
            </a:r>
            <a:r>
              <a:rPr lang="hr-HR" dirty="0"/>
              <a:t> Aleksandrijski - I. st. pr. Kr. - konstruirao različite uređaje koje je pokretala vruća para</a:t>
            </a:r>
          </a:p>
          <a:p>
            <a:r>
              <a:rPr lang="hr-HR" dirty="0"/>
              <a:t>prvi parni stroj nalik suvremenima izradio James Watt 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CB38EE8-C704-4875-BFC9-875B37AA1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CD2E-8D3C-41D3-B688-0AB2EE9AA7A9}" type="slidenum">
              <a:rPr lang="hr-HR" smtClean="0"/>
              <a:t>7</a:t>
            </a:fld>
            <a:endParaRPr lang="hr-HR"/>
          </a:p>
        </p:txBody>
      </p:sp>
      <p:pic>
        <p:nvPicPr>
          <p:cNvPr id="11266" name="Picture 2" descr="Slikovni rezultat za parni stroj">
            <a:extLst>
              <a:ext uri="{FF2B5EF4-FFF2-40B4-BE49-F238E27FC236}">
                <a16:creationId xmlns:a16="http://schemas.microsoft.com/office/drawing/2014/main" id="{3D7E913E-750C-4262-8B55-365F93445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073" y="358332"/>
            <a:ext cx="3546400" cy="273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Slikovni rezultat za parni stroj">
            <a:extLst>
              <a:ext uri="{FF2B5EF4-FFF2-40B4-BE49-F238E27FC236}">
                <a16:creationId xmlns:a16="http://schemas.microsoft.com/office/drawing/2014/main" id="{47F30D1A-C3AD-47F4-AAF7-7527DB81D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348" y="2360552"/>
            <a:ext cx="2520697" cy="307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Slikovni rezultat za james watt">
            <a:extLst>
              <a:ext uri="{FF2B5EF4-FFF2-40B4-BE49-F238E27FC236}">
                <a16:creationId xmlns:a16="http://schemas.microsoft.com/office/drawing/2014/main" id="{C3BEF516-C8B8-4D52-9A74-68A3DD984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533" y="3424428"/>
            <a:ext cx="2857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066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F4F14C-6E59-4901-B2B5-28214AC00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lokomotiva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9C0F677-A42C-4DB9-8E64-B32E58B3C1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Prva parna lokomotiva – </a:t>
            </a:r>
            <a:r>
              <a:rPr lang="hr-HR" i="1" dirty="0"/>
              <a:t>ROCKET -</a:t>
            </a:r>
            <a:r>
              <a:rPr lang="hr-HR" dirty="0"/>
              <a:t> </a:t>
            </a:r>
            <a:r>
              <a:rPr lang="hr-HR" b="1" dirty="0"/>
              <a:t>George </a:t>
            </a:r>
            <a:r>
              <a:rPr lang="hr-HR" dirty="0"/>
              <a:t>i</a:t>
            </a:r>
            <a:r>
              <a:rPr lang="hr-HR" b="1" dirty="0"/>
              <a:t> Robert </a:t>
            </a:r>
            <a:r>
              <a:rPr lang="hr-HR" b="1" dirty="0" err="1"/>
              <a:t>Stephenson</a:t>
            </a:r>
            <a:r>
              <a:rPr lang="hr-HR" dirty="0"/>
              <a:t>, 1829. – 47 km/h</a:t>
            </a:r>
          </a:p>
          <a:p>
            <a:r>
              <a:rPr lang="hr-HR" dirty="0"/>
              <a:t>Pogonski dio = parni kotao i parni stroj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Prva hrvatska lokomotiva – </a:t>
            </a:r>
            <a:r>
              <a:rPr lang="hr-HR" i="1" dirty="0"/>
              <a:t>Sava,</a:t>
            </a:r>
            <a:r>
              <a:rPr lang="hr-HR" dirty="0"/>
              <a:t>1939.  - Tvornica vagona (</a:t>
            </a:r>
            <a:r>
              <a:rPr lang="hr-HR" i="1" dirty="0"/>
              <a:t>Đuro Đaković</a:t>
            </a:r>
            <a:r>
              <a:rPr lang="hr-HR" dirty="0"/>
              <a:t>) Slavonski Brod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924AEB1E-4EC8-47A3-B127-63018EA03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CD2E-8D3C-41D3-B688-0AB2EE9AA7A9}" type="slidenum">
              <a:rPr lang="hr-HR" smtClean="0"/>
              <a:t>8</a:t>
            </a:fld>
            <a:endParaRPr lang="hr-HR"/>
          </a:p>
        </p:txBody>
      </p:sp>
      <p:pic>
        <p:nvPicPr>
          <p:cNvPr id="8194" name="Picture 2" descr="Slikovni rezultat za first locomotive">
            <a:extLst>
              <a:ext uri="{FF2B5EF4-FFF2-40B4-BE49-F238E27FC236}">
                <a16:creationId xmlns:a16="http://schemas.microsoft.com/office/drawing/2014/main" id="{8059E599-BAEE-4C7A-BB24-B97336E2F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49377"/>
            <a:ext cx="5633991" cy="40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638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F1C170-2919-49F1-8B8D-38AE1C91D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parobrod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813E076-AC32-40C8-8875-20DA1E8C8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Brod pogonjen parnim stapnim strojem ili parnom turbinom</a:t>
            </a:r>
          </a:p>
          <a:p>
            <a:r>
              <a:rPr lang="hr-HR" b="1" dirty="0"/>
              <a:t>Robert </a:t>
            </a:r>
            <a:r>
              <a:rPr lang="hr-HR" b="1" dirty="0" err="1"/>
              <a:t>Fulton</a:t>
            </a:r>
            <a:r>
              <a:rPr lang="hr-HR" b="1" dirty="0"/>
              <a:t> </a:t>
            </a:r>
            <a:r>
              <a:rPr lang="hr-HR" dirty="0"/>
              <a:t>– parobrod </a:t>
            </a:r>
            <a:r>
              <a:rPr lang="hr-HR" i="1" dirty="0" err="1"/>
              <a:t>Clermont</a:t>
            </a:r>
            <a:r>
              <a:rPr lang="hr-HR" dirty="0"/>
              <a:t>, 1807. </a:t>
            </a:r>
          </a:p>
          <a:p>
            <a:r>
              <a:rPr lang="hr-HR" dirty="0"/>
              <a:t>Titanic  </a:t>
            </a:r>
            <a:endParaRPr lang="hr-HR" i="1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13D115D-EDC3-4014-9D45-D019FD77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CD2E-8D3C-41D3-B688-0AB2EE9AA7A9}" type="slidenum">
              <a:rPr lang="hr-HR" smtClean="0"/>
              <a:t>9</a:t>
            </a:fld>
            <a:endParaRPr lang="hr-HR"/>
          </a:p>
        </p:txBody>
      </p:sp>
      <p:pic>
        <p:nvPicPr>
          <p:cNvPr id="7170" name="Picture 2" descr="Slikovni rezultat za robert fulton">
            <a:extLst>
              <a:ext uri="{FF2B5EF4-FFF2-40B4-BE49-F238E27FC236}">
                <a16:creationId xmlns:a16="http://schemas.microsoft.com/office/drawing/2014/main" id="{C0A5961B-A2FB-48F6-B071-AD770D939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21" y="3550424"/>
            <a:ext cx="2287103" cy="301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likovni rezultat za steamer robert fulton drawing">
            <a:extLst>
              <a:ext uri="{FF2B5EF4-FFF2-40B4-BE49-F238E27FC236}">
                <a16:creationId xmlns:a16="http://schemas.microsoft.com/office/drawing/2014/main" id="{E55E91B8-77B2-4A1A-B082-05A5064F8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216" y="3418153"/>
            <a:ext cx="4121813" cy="320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likovni rezultat za titanic">
            <a:extLst>
              <a:ext uri="{FF2B5EF4-FFF2-40B4-BE49-F238E27FC236}">
                <a16:creationId xmlns:a16="http://schemas.microsoft.com/office/drawing/2014/main" id="{65D3BD19-5007-409F-BA4C-F3EEAE4DC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121" y="3713425"/>
            <a:ext cx="3846770" cy="281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9375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og od drveta">
  <a:themeElements>
    <a:clrScheme name="Slog od drvet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log od drvet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log od drvet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Vrsta drva</Template>
  <TotalTime>485</TotalTime>
  <Words>740</Words>
  <Application>Microsoft Office PowerPoint</Application>
  <PresentationFormat>Široki zaslon</PresentationFormat>
  <Paragraphs>163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9" baseType="lpstr">
      <vt:lpstr>Arial</vt:lpstr>
      <vt:lpstr>Calibri</vt:lpstr>
      <vt:lpstr>Courier New</vt:lpstr>
      <vt:lpstr>Rockwell</vt:lpstr>
      <vt:lpstr>Rockwell Condensed</vt:lpstr>
      <vt:lpstr>Rockwell Extra Bold</vt:lpstr>
      <vt:lpstr>Wingdings</vt:lpstr>
      <vt:lpstr>Slog od drveta</vt:lpstr>
      <vt:lpstr>Posjet tehničkom muzeju</vt:lpstr>
      <vt:lpstr>Europski tjedan mobilnosti</vt:lpstr>
      <vt:lpstr>PETAK 18.09.2019</vt:lpstr>
      <vt:lpstr>Razvoj mobilnosti</vt:lpstr>
      <vt:lpstr>kotač</vt:lpstr>
      <vt:lpstr>PowerPoint prezentacija</vt:lpstr>
      <vt:lpstr>Parni stroj</vt:lpstr>
      <vt:lpstr>lokomotiva</vt:lpstr>
      <vt:lpstr>parobrod</vt:lpstr>
      <vt:lpstr>MOTOR S UNUTARNJIM IZGARANJEM</vt:lpstr>
      <vt:lpstr>PowerPoint prezentacija</vt:lpstr>
      <vt:lpstr>Prvi tramvaj</vt:lpstr>
      <vt:lpstr>tramvaj</vt:lpstr>
      <vt:lpstr>Hrvatski tramvaji</vt:lpstr>
      <vt:lpstr>zrakoplov</vt:lpstr>
      <vt:lpstr>Električni automobil</vt:lpstr>
      <vt:lpstr>PowerPoint prezentacija</vt:lpstr>
      <vt:lpstr>SUBOTA 19.09.2019</vt:lpstr>
      <vt:lpstr>aktivnost</vt:lpstr>
      <vt:lpstr>ZAKLJUČAK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Posjet tehničkom muzeju</dc:title>
  <dc:creator>Karla Janković</dc:creator>
  <cp:lastModifiedBy>Karla Janković</cp:lastModifiedBy>
  <cp:revision>24</cp:revision>
  <dcterms:created xsi:type="dcterms:W3CDTF">2019-09-29T01:42:38Z</dcterms:created>
  <dcterms:modified xsi:type="dcterms:W3CDTF">2019-09-29T20:25:04Z</dcterms:modified>
</cp:coreProperties>
</file>